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13.xml" ContentType="application/vnd.openxmlformats-officedocument.presentationml.notesSlide+xml"/>
  <Override PartName="/ppt/tags/tag16.xml" ContentType="application/vnd.openxmlformats-officedocument.presentationml.tags+xml"/>
  <Override PartName="/ppt/notesSlides/notesSlide14.xml" ContentType="application/vnd.openxmlformats-officedocument.presentationml.notesSlide+xml"/>
  <Override PartName="/ppt/tags/tag17.xml" ContentType="application/vnd.openxmlformats-officedocument.presentationml.tags+xml"/>
  <Override PartName="/ppt/notesSlides/notesSlide15.xml" ContentType="application/vnd.openxmlformats-officedocument.presentationml.notesSlide+xml"/>
  <Override PartName="/ppt/tags/tag18.xml" ContentType="application/vnd.openxmlformats-officedocument.presentationml.tags+xml"/>
  <Override PartName="/ppt/notesSlides/notesSlide16.xml" ContentType="application/vnd.openxmlformats-officedocument.presentationml.notesSlide+xml"/>
  <Override PartName="/ppt/tags/tag19.xml" ContentType="application/vnd.openxmlformats-officedocument.presentationml.tags+xml"/>
  <Override PartName="/ppt/notesSlides/notesSlide17.xml" ContentType="application/vnd.openxmlformats-officedocument.presentationml.notesSlide+xml"/>
  <Override PartName="/ppt/tags/tag20.xml" ContentType="application/vnd.openxmlformats-officedocument.presentationml.tags+xml"/>
  <Override PartName="/ppt/notesSlides/notesSlide18.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19.xml" ContentType="application/vnd.openxmlformats-officedocument.presentationml.notesSlide+xml"/>
  <Override PartName="/ppt/tags/tag23.xml" ContentType="application/vnd.openxmlformats-officedocument.presentationml.tag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6"/>
  </p:notesMasterIdLst>
  <p:sldIdLst>
    <p:sldId id="303" r:id="rId3"/>
    <p:sldId id="281" r:id="rId4"/>
    <p:sldId id="296" r:id="rId5"/>
    <p:sldId id="297" r:id="rId6"/>
    <p:sldId id="298" r:id="rId7"/>
    <p:sldId id="299" r:id="rId8"/>
    <p:sldId id="300" r:id="rId9"/>
    <p:sldId id="302" r:id="rId10"/>
    <p:sldId id="301" r:id="rId11"/>
    <p:sldId id="304" r:id="rId12"/>
    <p:sldId id="306" r:id="rId13"/>
    <p:sldId id="307" r:id="rId14"/>
    <p:sldId id="308" r:id="rId15"/>
    <p:sldId id="282" r:id="rId16"/>
    <p:sldId id="309" r:id="rId17"/>
    <p:sldId id="310" r:id="rId18"/>
    <p:sldId id="312" r:id="rId19"/>
    <p:sldId id="311" r:id="rId20"/>
    <p:sldId id="313" r:id="rId21"/>
    <p:sldId id="314" r:id="rId22"/>
    <p:sldId id="284" r:id="rId23"/>
    <p:sldId id="315" r:id="rId24"/>
    <p:sldId id="316"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751" autoAdjust="0"/>
  </p:normalViewPr>
  <p:slideViewPr>
    <p:cSldViewPr snapToGrid="0" showGuides="1">
      <p:cViewPr varScale="1">
        <p:scale>
          <a:sx n="108" d="100"/>
          <a:sy n="108" d="100"/>
        </p:scale>
        <p:origin x="678" y="13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6BA559-F474-427E-A1EC-3C020A1C3E6F}" type="datetimeFigureOut">
              <a:rPr lang="zh-CN" altLang="en-US" smtClean="0"/>
              <a:t>2023/4/22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68FFE5-656B-486F-9C14-E9EFDE667070}" type="slidenum">
              <a:rPr lang="zh-CN" altLang="en-US" smtClean="0"/>
              <a:t>‹#›</a:t>
            </a:fld>
            <a:endParaRPr lang="zh-CN" altLang="en-US"/>
          </a:p>
        </p:txBody>
      </p:sp>
    </p:spTree>
    <p:extLst>
      <p:ext uri="{BB962C8B-B14F-4D97-AF65-F5344CB8AC3E}">
        <p14:creationId xmlns:p14="http://schemas.microsoft.com/office/powerpoint/2010/main" val="1672078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2</a:t>
            </a:fld>
            <a:endParaRPr lang="zh-CN" altLang="en-US"/>
          </a:p>
        </p:txBody>
      </p:sp>
    </p:spTree>
    <p:extLst>
      <p:ext uri="{BB962C8B-B14F-4D97-AF65-F5344CB8AC3E}">
        <p14:creationId xmlns:p14="http://schemas.microsoft.com/office/powerpoint/2010/main" val="13082385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11</a:t>
            </a:fld>
            <a:endParaRPr lang="zh-CN" altLang="en-US"/>
          </a:p>
        </p:txBody>
      </p:sp>
    </p:spTree>
    <p:extLst>
      <p:ext uri="{BB962C8B-B14F-4D97-AF65-F5344CB8AC3E}">
        <p14:creationId xmlns:p14="http://schemas.microsoft.com/office/powerpoint/2010/main" val="27049704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12</a:t>
            </a:fld>
            <a:endParaRPr lang="zh-CN" altLang="en-US"/>
          </a:p>
        </p:txBody>
      </p:sp>
    </p:spTree>
    <p:extLst>
      <p:ext uri="{BB962C8B-B14F-4D97-AF65-F5344CB8AC3E}">
        <p14:creationId xmlns:p14="http://schemas.microsoft.com/office/powerpoint/2010/main" val="415554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13</a:t>
            </a:fld>
            <a:endParaRPr lang="zh-CN" altLang="en-US"/>
          </a:p>
        </p:txBody>
      </p:sp>
    </p:spTree>
    <p:extLst>
      <p:ext uri="{BB962C8B-B14F-4D97-AF65-F5344CB8AC3E}">
        <p14:creationId xmlns:p14="http://schemas.microsoft.com/office/powerpoint/2010/main" val="28610886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15</a:t>
            </a:fld>
            <a:endParaRPr lang="zh-CN" altLang="en-US"/>
          </a:p>
        </p:txBody>
      </p:sp>
    </p:spTree>
    <p:extLst>
      <p:ext uri="{BB962C8B-B14F-4D97-AF65-F5344CB8AC3E}">
        <p14:creationId xmlns:p14="http://schemas.microsoft.com/office/powerpoint/2010/main" val="2662027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16</a:t>
            </a:fld>
            <a:endParaRPr lang="zh-CN" altLang="en-US"/>
          </a:p>
        </p:txBody>
      </p:sp>
    </p:spTree>
    <p:extLst>
      <p:ext uri="{BB962C8B-B14F-4D97-AF65-F5344CB8AC3E}">
        <p14:creationId xmlns:p14="http://schemas.microsoft.com/office/powerpoint/2010/main" val="14816873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17</a:t>
            </a:fld>
            <a:endParaRPr lang="zh-CN" altLang="en-US"/>
          </a:p>
        </p:txBody>
      </p:sp>
    </p:spTree>
    <p:extLst>
      <p:ext uri="{BB962C8B-B14F-4D97-AF65-F5344CB8AC3E}">
        <p14:creationId xmlns:p14="http://schemas.microsoft.com/office/powerpoint/2010/main" val="37304695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18</a:t>
            </a:fld>
            <a:endParaRPr lang="zh-CN" altLang="en-US"/>
          </a:p>
        </p:txBody>
      </p:sp>
    </p:spTree>
    <p:extLst>
      <p:ext uri="{BB962C8B-B14F-4D97-AF65-F5344CB8AC3E}">
        <p14:creationId xmlns:p14="http://schemas.microsoft.com/office/powerpoint/2010/main" val="112287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19</a:t>
            </a:fld>
            <a:endParaRPr lang="zh-CN" altLang="en-US"/>
          </a:p>
        </p:txBody>
      </p:sp>
    </p:spTree>
    <p:extLst>
      <p:ext uri="{BB962C8B-B14F-4D97-AF65-F5344CB8AC3E}">
        <p14:creationId xmlns:p14="http://schemas.microsoft.com/office/powerpoint/2010/main" val="31595281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20</a:t>
            </a:fld>
            <a:endParaRPr lang="zh-CN" altLang="en-US"/>
          </a:p>
        </p:txBody>
      </p:sp>
    </p:spTree>
    <p:extLst>
      <p:ext uri="{BB962C8B-B14F-4D97-AF65-F5344CB8AC3E}">
        <p14:creationId xmlns:p14="http://schemas.microsoft.com/office/powerpoint/2010/main" val="5701505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22</a:t>
            </a:fld>
            <a:endParaRPr lang="zh-CN" altLang="en-US"/>
          </a:p>
        </p:txBody>
      </p:sp>
    </p:spTree>
    <p:extLst>
      <p:ext uri="{BB962C8B-B14F-4D97-AF65-F5344CB8AC3E}">
        <p14:creationId xmlns:p14="http://schemas.microsoft.com/office/powerpoint/2010/main" val="2406104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3</a:t>
            </a:fld>
            <a:endParaRPr lang="zh-CN" altLang="en-US"/>
          </a:p>
        </p:txBody>
      </p:sp>
    </p:spTree>
    <p:extLst>
      <p:ext uri="{BB962C8B-B14F-4D97-AF65-F5344CB8AC3E}">
        <p14:creationId xmlns:p14="http://schemas.microsoft.com/office/powerpoint/2010/main" val="19852248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23</a:t>
            </a:fld>
            <a:endParaRPr lang="zh-CN" altLang="en-US"/>
          </a:p>
        </p:txBody>
      </p:sp>
    </p:spTree>
    <p:extLst>
      <p:ext uri="{BB962C8B-B14F-4D97-AF65-F5344CB8AC3E}">
        <p14:creationId xmlns:p14="http://schemas.microsoft.com/office/powerpoint/2010/main" val="3012512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4</a:t>
            </a:fld>
            <a:endParaRPr lang="zh-CN" altLang="en-US"/>
          </a:p>
        </p:txBody>
      </p:sp>
    </p:spTree>
    <p:extLst>
      <p:ext uri="{BB962C8B-B14F-4D97-AF65-F5344CB8AC3E}">
        <p14:creationId xmlns:p14="http://schemas.microsoft.com/office/powerpoint/2010/main" val="1808547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5</a:t>
            </a:fld>
            <a:endParaRPr lang="zh-CN" altLang="en-US"/>
          </a:p>
        </p:txBody>
      </p:sp>
    </p:spTree>
    <p:extLst>
      <p:ext uri="{BB962C8B-B14F-4D97-AF65-F5344CB8AC3E}">
        <p14:creationId xmlns:p14="http://schemas.microsoft.com/office/powerpoint/2010/main" val="241884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6</a:t>
            </a:fld>
            <a:endParaRPr lang="zh-CN" altLang="en-US"/>
          </a:p>
        </p:txBody>
      </p:sp>
    </p:spTree>
    <p:extLst>
      <p:ext uri="{BB962C8B-B14F-4D97-AF65-F5344CB8AC3E}">
        <p14:creationId xmlns:p14="http://schemas.microsoft.com/office/powerpoint/2010/main" val="21300601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7</a:t>
            </a:fld>
            <a:endParaRPr lang="zh-CN" altLang="en-US"/>
          </a:p>
        </p:txBody>
      </p:sp>
    </p:spTree>
    <p:extLst>
      <p:ext uri="{BB962C8B-B14F-4D97-AF65-F5344CB8AC3E}">
        <p14:creationId xmlns:p14="http://schemas.microsoft.com/office/powerpoint/2010/main" val="707686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8</a:t>
            </a:fld>
            <a:endParaRPr lang="zh-CN" altLang="en-US"/>
          </a:p>
        </p:txBody>
      </p:sp>
    </p:spTree>
    <p:extLst>
      <p:ext uri="{BB962C8B-B14F-4D97-AF65-F5344CB8AC3E}">
        <p14:creationId xmlns:p14="http://schemas.microsoft.com/office/powerpoint/2010/main" val="1690879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9</a:t>
            </a:fld>
            <a:endParaRPr lang="zh-CN" altLang="en-US"/>
          </a:p>
        </p:txBody>
      </p:sp>
    </p:spTree>
    <p:extLst>
      <p:ext uri="{BB962C8B-B14F-4D97-AF65-F5344CB8AC3E}">
        <p14:creationId xmlns:p14="http://schemas.microsoft.com/office/powerpoint/2010/main" val="1854323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68FFE5-656B-486F-9C14-E9EFDE667070}" type="slidenum">
              <a:rPr lang="zh-CN" altLang="en-US" smtClean="0"/>
              <a:t>10</a:t>
            </a:fld>
            <a:endParaRPr lang="zh-CN" altLang="en-US"/>
          </a:p>
        </p:txBody>
      </p:sp>
    </p:spTree>
    <p:extLst>
      <p:ext uri="{BB962C8B-B14F-4D97-AF65-F5344CB8AC3E}">
        <p14:creationId xmlns:p14="http://schemas.microsoft.com/office/powerpoint/2010/main" val="131880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7B55D3-8D77-7F27-CA62-AC3F65A61F1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FD50838-6EA4-C9C5-8BC1-159D107C20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EBADF67-5D2B-2ED3-4AE9-1328127AE16E}"/>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0E657A15-4D93-7449-E687-5589B0AB03C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98B2670-46D9-71F2-B00C-94F9F8430C25}"/>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1443517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E2802A-ED64-8278-1F64-CD69569A455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7FF2118-8A2A-DBB3-89A3-7D374E803AC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9FBFA97-07F7-B9EA-38D7-50A791C14F47}"/>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588A2C72-EED3-4004-A9FB-142CFDCB706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6CC8A2A-544B-F9C8-A668-83CB3396E566}"/>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3792619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A8ECAC8-93D9-4D33-C090-D4AA231E029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2BC8B0A-F1BE-6178-0EA4-AAAB023539E0}"/>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0F5AC94-E306-5465-C0E3-15C644E257BB}"/>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22EDE7AE-5E3F-19B8-512B-D6E42A2267C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17B2521-A463-C29C-CA4E-B8A92C167767}"/>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20532643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003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74F84C-AF96-1451-6A70-7AF40C725ED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9522BE0-5FE3-06E9-0FEA-166145359EC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41371B9-3B67-5B64-965F-70F9CEFD96C9}"/>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01708992-3CE2-B178-565D-F320B215FEE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55677A-E237-B29E-A3E8-D4ADD6B1DBEB}"/>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21319256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AEC753-DCB3-6363-6B1A-BD64CDF98B0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785089B-56EE-66D7-35FA-3C5B360E732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900EF1ED-AEF1-DD48-3598-2DA8CD95BBB9}"/>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51B7A897-BA22-9B50-2371-061A710797A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F70CDA9-06E3-075D-0291-8E7FF29B2BF2}"/>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4114283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391180-F97C-8043-A445-E2ED74E0AD0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21AFBCE-1695-D19B-F751-19314B68F5C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44F11B0-7FE7-EB28-0616-CCAAF4CCFB6F}"/>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4BC3D4FD-A9FF-FA63-06DD-7461650186CE}"/>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6" name="页脚占位符 5">
            <a:extLst>
              <a:ext uri="{FF2B5EF4-FFF2-40B4-BE49-F238E27FC236}">
                <a16:creationId xmlns:a16="http://schemas.microsoft.com/office/drawing/2014/main" id="{E4CD1839-23DF-2EBA-4BDD-80D61DB7425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7FFE700-A731-BA75-BEF9-80DAAC78B482}"/>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4118021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3110B4-6C3A-4999-6501-4ABD36F3F36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05D2503-7BA0-899A-425A-8362053E37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ACAAAE0-8D27-BB8A-51CE-76D8FF94EAEE}"/>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D6B5AF3F-E32D-109A-94BE-AD6F627AEBA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D2AC4BB-C94A-E228-6AD6-AEE6B3E093F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A61BDD33-8EA4-F8F7-7D01-B64F09909B86}"/>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8" name="页脚占位符 7">
            <a:extLst>
              <a:ext uri="{FF2B5EF4-FFF2-40B4-BE49-F238E27FC236}">
                <a16:creationId xmlns:a16="http://schemas.microsoft.com/office/drawing/2014/main" id="{FC7D3461-6F2D-5E43-943C-D7F36B46AEF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D1E2585-B9C3-1290-E0A8-6A68CD84DC5D}"/>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2643279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C6C870-90FB-A699-A90C-97CD1D937D9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EEF9411-36E7-F8F8-F705-2B1CEBEBB793}"/>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4" name="页脚占位符 3">
            <a:extLst>
              <a:ext uri="{FF2B5EF4-FFF2-40B4-BE49-F238E27FC236}">
                <a16:creationId xmlns:a16="http://schemas.microsoft.com/office/drawing/2014/main" id="{C73FC550-F57D-AE13-7CB9-FD5E81E6762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5AD6E3C-934F-B4E9-0ED9-69614BC54007}"/>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760844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1D8A8B6-76D8-8211-DEA1-922C3ABFEE88}"/>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3" name="页脚占位符 2">
            <a:extLst>
              <a:ext uri="{FF2B5EF4-FFF2-40B4-BE49-F238E27FC236}">
                <a16:creationId xmlns:a16="http://schemas.microsoft.com/office/drawing/2014/main" id="{4BC8EC42-2366-EB04-EF62-94F1B99A5F6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92F98D4-F21C-D263-052B-E792A5FD1E6E}"/>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32365110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7CF6B0-2DB5-C951-62B6-5FC3D68EF0C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F17232C-4727-A1DA-A35D-E3A095C090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B68006AC-ED6E-56C4-F191-45C1574550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3A17D9E-41AD-C504-0912-2582358B5D02}"/>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6" name="页脚占位符 5">
            <a:extLst>
              <a:ext uri="{FF2B5EF4-FFF2-40B4-BE49-F238E27FC236}">
                <a16:creationId xmlns:a16="http://schemas.microsoft.com/office/drawing/2014/main" id="{6490A751-0576-593D-79A4-78DEE6DD1D2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A867106-1B4F-18F3-F4FE-3EA339B7C9C3}"/>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2057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761F1B-701F-2237-A027-A4090D3DA8B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E9E46DB-5EFF-B435-8B2A-6AC66B1A7B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72111F2-8C6F-545F-335F-CDFEFC0AA2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C917D7F-CFA7-EC4E-4544-9A5D70865E6F}"/>
              </a:ext>
            </a:extLst>
          </p:cNvPr>
          <p:cNvSpPr>
            <a:spLocks noGrp="1"/>
          </p:cNvSpPr>
          <p:nvPr>
            <p:ph type="dt" sz="half" idx="10"/>
          </p:nvPr>
        </p:nvSpPr>
        <p:spPr/>
        <p:txBody>
          <a:bodyPr/>
          <a:lstStyle/>
          <a:p>
            <a:fld id="{7FB02C94-83E3-4362-9E9A-C4AE116DA790}" type="datetimeFigureOut">
              <a:rPr lang="zh-CN" altLang="en-US" smtClean="0"/>
              <a:t>2023/4/22</a:t>
            </a:fld>
            <a:endParaRPr lang="zh-CN" altLang="en-US"/>
          </a:p>
        </p:txBody>
      </p:sp>
      <p:sp>
        <p:nvSpPr>
          <p:cNvPr id="6" name="页脚占位符 5">
            <a:extLst>
              <a:ext uri="{FF2B5EF4-FFF2-40B4-BE49-F238E27FC236}">
                <a16:creationId xmlns:a16="http://schemas.microsoft.com/office/drawing/2014/main" id="{4A4472CF-CB75-BCBE-46F8-1A76CA43696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8E2A8DB-BD42-A166-473B-671944E69259}"/>
              </a:ext>
            </a:extLst>
          </p:cNvPr>
          <p:cNvSpPr>
            <a:spLocks noGrp="1"/>
          </p:cNvSpPr>
          <p:nvPr>
            <p:ph type="sldNum" sz="quarter" idx="12"/>
          </p:nvPr>
        </p:nvSpPr>
        <p:spPr/>
        <p:txBody>
          <a:body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3771916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F2BFF0B-8BFD-11B4-135F-28656B284F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6E2A89F-E9A5-C714-F684-C3179F007A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864C19F-ED69-22B1-D729-A902EB1706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B02C94-83E3-4362-9E9A-C4AE116DA790}" type="datetimeFigureOut">
              <a:rPr lang="zh-CN" altLang="en-US" smtClean="0"/>
              <a:t>2023/4/22</a:t>
            </a:fld>
            <a:endParaRPr lang="zh-CN" altLang="en-US"/>
          </a:p>
        </p:txBody>
      </p:sp>
      <p:sp>
        <p:nvSpPr>
          <p:cNvPr id="5" name="页脚占位符 4">
            <a:extLst>
              <a:ext uri="{FF2B5EF4-FFF2-40B4-BE49-F238E27FC236}">
                <a16:creationId xmlns:a16="http://schemas.microsoft.com/office/drawing/2014/main" id="{2AFE0233-F1DA-2547-8711-3F2E9191D7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F6706EA-B602-C365-F17C-54780B2F11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DDBD17-BE82-4F73-A76B-05DC90686425}" type="slidenum">
              <a:rPr lang="zh-CN" altLang="en-US" smtClean="0"/>
              <a:t>‹#›</a:t>
            </a:fld>
            <a:endParaRPr lang="zh-CN" altLang="en-US"/>
          </a:p>
        </p:txBody>
      </p:sp>
    </p:spTree>
    <p:extLst>
      <p:ext uri="{BB962C8B-B14F-4D97-AF65-F5344CB8AC3E}">
        <p14:creationId xmlns:p14="http://schemas.microsoft.com/office/powerpoint/2010/main" val="3398874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5107FBC-AEB8-40DE-A974-FBE03D79D086}"/>
              </a:ext>
            </a:extLst>
          </p:cNvPr>
          <p:cNvSpPr>
            <a:spLocks noGrp="1"/>
          </p:cNvSpPr>
          <p:nvPr>
            <p:ph type="title"/>
          </p:nvPr>
        </p:nvSpPr>
        <p:spPr>
          <a:xfrm>
            <a:off x="660400" y="-1"/>
            <a:ext cx="10858500" cy="1028700"/>
          </a:xfrm>
          <a:prstGeom prst="rect">
            <a:avLst/>
          </a:prstGeom>
        </p:spPr>
        <p:txBody>
          <a:bodyPr vert="horz" lIns="0" tIns="0" rIns="0" bIns="0" rtlCol="0" anchor="b">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5FD039C9-3866-4694-A96B-56B52D3B1E9E}"/>
              </a:ext>
            </a:extLst>
          </p:cNvPr>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731C62C0-6DDD-466A-9A6A-4C8E16CF4F63}"/>
              </a:ext>
            </a:extLst>
          </p:cNvPr>
          <p:cNvSpPr>
            <a:spLocks noGrp="1"/>
          </p:cNvSpPr>
          <p:nvPr>
            <p:ph type="dt" sz="half" idx="2"/>
          </p:nvPr>
        </p:nvSpPr>
        <p:spPr>
          <a:xfrm>
            <a:off x="660400" y="6235700"/>
            <a:ext cx="2832652" cy="365125"/>
          </a:xfrm>
          <a:prstGeom prst="rect">
            <a:avLst/>
          </a:prstGeom>
        </p:spPr>
        <p:txBody>
          <a:bodyPr vert="horz" lIns="0" tIns="0" rIns="0" bIns="0" rtlCol="0" anchor="t"/>
          <a:lstStyle>
            <a:lvl1pPr algn="l">
              <a:defRPr sz="1200">
                <a:solidFill>
                  <a:schemeClr val="tx1">
                    <a:tint val="75000"/>
                  </a:schemeClr>
                </a:solidFill>
                <a:latin typeface="阿里巴巴普惠体 2.0 35 Thin" panose="00020600040101010101" pitchFamily="18" charset="-122"/>
                <a:ea typeface="阿里巴巴普惠体 2.0 35 Thin" panose="00020600040101010101" pitchFamily="18" charset="-122"/>
              </a:defRPr>
            </a:lvl1pPr>
          </a:lstStyle>
          <a:p>
            <a:fld id="{3F797746-5315-42E5-8715-B385B7B51A43}" type="datetime1">
              <a:rPr lang="zh-CN" altLang="en-US" smtClean="0"/>
              <a:pPr/>
              <a:t>2023/4/22</a:t>
            </a:fld>
            <a:endParaRPr lang="zh-CN" altLang="en-US" dirty="0"/>
          </a:p>
        </p:txBody>
      </p:sp>
      <p:sp>
        <p:nvSpPr>
          <p:cNvPr id="5" name="页脚占位符 4">
            <a:extLst>
              <a:ext uri="{FF2B5EF4-FFF2-40B4-BE49-F238E27FC236}">
                <a16:creationId xmlns:a16="http://schemas.microsoft.com/office/drawing/2014/main" id="{627C8BBC-7E6E-451C-8D0C-63316338868F}"/>
              </a:ext>
            </a:extLst>
          </p:cNvPr>
          <p:cNvSpPr>
            <a:spLocks noGrp="1"/>
          </p:cNvSpPr>
          <p:nvPr>
            <p:ph type="ftr" sz="quarter" idx="3"/>
          </p:nvPr>
        </p:nvSpPr>
        <p:spPr>
          <a:xfrm>
            <a:off x="3965161" y="6235700"/>
            <a:ext cx="4248978" cy="365125"/>
          </a:xfrm>
          <a:prstGeom prst="rect">
            <a:avLst/>
          </a:prstGeom>
        </p:spPr>
        <p:txBody>
          <a:bodyPr vert="horz" lIns="0" tIns="0" rIns="0" bIns="0" rtlCol="0" anchor="t"/>
          <a:lstStyle>
            <a:lvl1pPr algn="ctr">
              <a:defRPr sz="1200">
                <a:solidFill>
                  <a:schemeClr val="tx1">
                    <a:tint val="75000"/>
                  </a:schemeClr>
                </a:solidFill>
              </a:defRPr>
            </a:lvl1pPr>
          </a:lstStyle>
          <a:p>
            <a:r>
              <a:rPr lang="zh-CN" altLang="en-US" dirty="0">
                <a:latin typeface="阿里巴巴普惠体 2.0 35 Thin" panose="00020600040101010101" pitchFamily="18" charset="-122"/>
                <a:ea typeface="阿里巴巴普惠体 2.0 35 Thin" panose="00020600040101010101" pitchFamily="18" charset="-122"/>
              </a:rPr>
              <a:t>稿定设计</a:t>
            </a:r>
            <a:r>
              <a:rPr lang="en-US" altLang="zh-CN" dirty="0">
                <a:latin typeface="阿里巴巴普惠体 2.0 35 Thin" panose="00020600040101010101" pitchFamily="18" charset="-122"/>
                <a:ea typeface="阿里巴巴普惠体 2.0 35 Thin" panose="00020600040101010101" pitchFamily="18" charset="-122"/>
              </a:rPr>
              <a:t>——</a:t>
            </a:r>
            <a:r>
              <a:rPr lang="zh-CN" altLang="en-US" dirty="0">
                <a:latin typeface="阿里巴巴普惠体 2.0 35 Thin" panose="00020600040101010101" pitchFamily="18" charset="-122"/>
                <a:ea typeface="阿里巴巴普惠体 2.0 35 Thin" panose="00020600040101010101" pitchFamily="18" charset="-122"/>
              </a:rPr>
              <a:t>让设计更简单！</a:t>
            </a:r>
          </a:p>
        </p:txBody>
      </p:sp>
      <p:sp>
        <p:nvSpPr>
          <p:cNvPr id="6" name="灯片编号占位符 5">
            <a:extLst>
              <a:ext uri="{FF2B5EF4-FFF2-40B4-BE49-F238E27FC236}">
                <a16:creationId xmlns:a16="http://schemas.microsoft.com/office/drawing/2014/main" id="{BB2E968A-E39F-400B-BDB0-F8BD398BB671}"/>
              </a:ext>
            </a:extLst>
          </p:cNvPr>
          <p:cNvSpPr>
            <a:spLocks noGrp="1"/>
          </p:cNvSpPr>
          <p:nvPr>
            <p:ph type="sldNum" sz="quarter" idx="4"/>
          </p:nvPr>
        </p:nvSpPr>
        <p:spPr>
          <a:xfrm>
            <a:off x="8686248" y="6235700"/>
            <a:ext cx="2832652" cy="365125"/>
          </a:xfrm>
          <a:prstGeom prst="rect">
            <a:avLst/>
          </a:prstGeom>
        </p:spPr>
        <p:txBody>
          <a:bodyPr vert="horz" lIns="0" tIns="0" rIns="0" bIns="0" rtlCol="0" anchor="t"/>
          <a:lstStyle>
            <a:lvl1pPr algn="r">
              <a:defRPr sz="1200">
                <a:solidFill>
                  <a:schemeClr val="tx1">
                    <a:tint val="75000"/>
                  </a:schemeClr>
                </a:solidFill>
                <a:latin typeface="阿里巴巴普惠体 2.0 35 Thin" panose="00020600040101010101" pitchFamily="18" charset="-122"/>
                <a:ea typeface="阿里巴巴普惠体 2.0 35 Thin" panose="00020600040101010101" pitchFamily="18" charset="-122"/>
              </a:defRPr>
            </a:lvl1pPr>
          </a:lstStyle>
          <a:p>
            <a:fld id="{4A2702D6-7180-491C-910B-B9B8CEB6939C}" type="slidenum">
              <a:rPr lang="zh-CN" altLang="en-US" smtClean="0"/>
              <a:pPr/>
              <a:t>‹#›</a:t>
            </a:fld>
            <a:endParaRPr lang="zh-CN" altLang="en-US" dirty="0"/>
          </a:p>
        </p:txBody>
      </p:sp>
    </p:spTree>
    <p:extLst>
      <p:ext uri="{BB962C8B-B14F-4D97-AF65-F5344CB8AC3E}">
        <p14:creationId xmlns:p14="http://schemas.microsoft.com/office/powerpoint/2010/main" val="2127303500"/>
      </p:ext>
    </p:extLst>
  </p:cSld>
  <p:clrMap bg1="lt1" tx1="dk1" bg2="lt2" tx2="dk2" accent1="accent1" accent2="accent2" accent3="accent3" accent4="accent4" accent5="accent5" accent6="accent6" hlink="hlink" folHlink="folHlink"/>
  <p:sldLayoutIdLst>
    <p:sldLayoutId id="2147483661" r:id="rId1"/>
  </p:sldLayoutIdLst>
  <p:hf hdr="0"/>
  <p:txStyles>
    <p:titleStyle>
      <a:lvl1pPr algn="l" defTabSz="914400" rtl="0" eaLnBrk="1" latinLnBrk="0" hangingPunct="1">
        <a:lnSpc>
          <a:spcPct val="90000"/>
        </a:lnSpc>
        <a:spcBef>
          <a:spcPct val="0"/>
        </a:spcBef>
        <a:buNone/>
        <a:defRPr sz="3200" b="1" kern="1200">
          <a:solidFill>
            <a:schemeClr val="tx1"/>
          </a:solidFill>
          <a:latin typeface="阿里巴巴普惠体 2.0 35 Thin" panose="00020600040101010101" pitchFamily="18" charset="-122"/>
          <a:ea typeface="阿里巴巴普惠体 2.0 35 Thin"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阿里巴巴普惠体 2.0 35 Thin" panose="00020600040101010101" pitchFamily="18" charset="-122"/>
          <a:ea typeface="阿里巴巴普惠体 2.0 35 Thin"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阿里巴巴普惠体 2.0 35 Thin" panose="00020600040101010101" pitchFamily="18" charset="-122"/>
          <a:ea typeface="阿里巴巴普惠体 2.0 35 Thin"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阿里巴巴普惠体 2.0 35 Thin" panose="00020600040101010101" pitchFamily="18" charset="-122"/>
          <a:ea typeface="阿里巴巴普惠体 2.0 35 Thin"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阿里巴巴普惠体 2.0 35 Thin" panose="00020600040101010101" pitchFamily="18" charset="-122"/>
          <a:ea typeface="阿里巴巴普惠体 2.0 35 Thin"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ags" Target="../tags/tag10.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tags" Target="../tags/tag1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tags" Target="../tags/tag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tags" Target="../tags/tag13.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tags" Target="../tags/tag15.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2.xml"/><Relationship Id="rId1" Type="http://schemas.openxmlformats.org/officeDocument/2006/relationships/tags" Target="../tags/tag16.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tags" Target="../tags/tag17.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2.xml"/><Relationship Id="rId1" Type="http://schemas.openxmlformats.org/officeDocument/2006/relationships/tags" Target="../tags/tag18.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2.xml"/><Relationship Id="rId1" Type="http://schemas.openxmlformats.org/officeDocument/2006/relationships/tags" Target="../tags/tag19.xml"/><Relationship Id="rId5" Type="http://schemas.openxmlformats.org/officeDocument/2006/relationships/image" Target="../media/image10.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tags" Target="../tags/tag20.xml"/><Relationship Id="rId5" Type="http://schemas.openxmlformats.org/officeDocument/2006/relationships/image" Target="../media/image11.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2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2.xml"/><Relationship Id="rId1" Type="http://schemas.openxmlformats.org/officeDocument/2006/relationships/tags" Target="../tags/tag2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2.xml"/><Relationship Id="rId1" Type="http://schemas.openxmlformats.org/officeDocument/2006/relationships/tags" Target="../tags/tag23.xml"/><Relationship Id="rId5" Type="http://schemas.openxmlformats.org/officeDocument/2006/relationships/image" Target="../media/image12.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3.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4.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5.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6.xml"/><Relationship Id="rId5" Type="http://schemas.openxmlformats.org/officeDocument/2006/relationships/image" Target="../media/image4.jpe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tags" Target="../tags/tag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tags" Target="../tags/tag9.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任意多边形: 形状 53">
            <a:extLst>
              <a:ext uri="{FF2B5EF4-FFF2-40B4-BE49-F238E27FC236}">
                <a16:creationId xmlns:a16="http://schemas.microsoft.com/office/drawing/2014/main" id="{ABDA1845-8CE3-4B17-8EBB-370667958AFE}"/>
              </a:ext>
            </a:extLst>
          </p:cNvPr>
          <p:cNvSpPr/>
          <p:nvPr/>
        </p:nvSpPr>
        <p:spPr>
          <a:xfrm>
            <a:off x="0" y="0"/>
            <a:ext cx="12192000" cy="6858000"/>
          </a:xfrm>
          <a:custGeom>
            <a:avLst/>
            <a:gdLst>
              <a:gd name="connsiteX0" fmla="*/ 0 w 12192000"/>
              <a:gd name="connsiteY0" fmla="*/ 3832562 h 6858000"/>
              <a:gd name="connsiteX1" fmla="*/ 135142 w 12192000"/>
              <a:gd name="connsiteY1" fmla="*/ 4055013 h 6858000"/>
              <a:gd name="connsiteX2" fmla="*/ 3786353 w 12192000"/>
              <a:gd name="connsiteY2" fmla="*/ 5996346 h 6858000"/>
              <a:gd name="connsiteX3" fmla="*/ 8405647 w 12192000"/>
              <a:gd name="connsiteY3" fmla="*/ 5996346 h 6858000"/>
              <a:gd name="connsiteX4" fmla="*/ 12056858 w 12192000"/>
              <a:gd name="connsiteY4" fmla="*/ 4055013 h 6858000"/>
              <a:gd name="connsiteX5" fmla="*/ 12192000 w 12192000"/>
              <a:gd name="connsiteY5" fmla="*/ 3832562 h 6858000"/>
              <a:gd name="connsiteX6" fmla="*/ 12192000 w 12192000"/>
              <a:gd name="connsiteY6" fmla="*/ 6858000 h 6858000"/>
              <a:gd name="connsiteX7" fmla="*/ 0 w 12192000"/>
              <a:gd name="connsiteY7" fmla="*/ 6858000 h 6858000"/>
              <a:gd name="connsiteX8" fmla="*/ 0 w 12192000"/>
              <a:gd name="connsiteY8" fmla="*/ 0 h 6858000"/>
              <a:gd name="connsiteX9" fmla="*/ 12192000 w 12192000"/>
              <a:gd name="connsiteY9" fmla="*/ 0 h 6858000"/>
              <a:gd name="connsiteX10" fmla="*/ 12192000 w 12192000"/>
              <a:gd name="connsiteY10" fmla="*/ 1 h 6858000"/>
              <a:gd name="connsiteX11" fmla="*/ 0 w 12192000"/>
              <a:gd name="connsiteY11"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0" y="3832562"/>
                </a:moveTo>
                <a:lnTo>
                  <a:pt x="135142" y="4055013"/>
                </a:lnTo>
                <a:cubicBezTo>
                  <a:pt x="926431" y="5226274"/>
                  <a:pt x="2266462" y="5996346"/>
                  <a:pt x="3786353" y="5996346"/>
                </a:cubicBezTo>
                <a:lnTo>
                  <a:pt x="8405647" y="5996346"/>
                </a:lnTo>
                <a:cubicBezTo>
                  <a:pt x="9925538" y="5996346"/>
                  <a:pt x="11265569" y="5226274"/>
                  <a:pt x="12056858" y="4055013"/>
                </a:cubicBezTo>
                <a:lnTo>
                  <a:pt x="12192000" y="3832562"/>
                </a:lnTo>
                <a:lnTo>
                  <a:pt x="12192000" y="6858000"/>
                </a:lnTo>
                <a:lnTo>
                  <a:pt x="0" y="6858000"/>
                </a:lnTo>
                <a:close/>
                <a:moveTo>
                  <a:pt x="0" y="0"/>
                </a:moveTo>
                <a:lnTo>
                  <a:pt x="12192000" y="0"/>
                </a:lnTo>
                <a:lnTo>
                  <a:pt x="12192000" y="1"/>
                </a:lnTo>
                <a:lnTo>
                  <a:pt x="0" y="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gaoding-14">
            <a:extLst>
              <a:ext uri="{FF2B5EF4-FFF2-40B4-BE49-F238E27FC236}">
                <a16:creationId xmlns:a16="http://schemas.microsoft.com/office/drawing/2014/main" id="{DD6D1232-C1B9-4BE0-8ED4-B24250024D2A}"/>
              </a:ext>
            </a:extLst>
          </p:cNvPr>
          <p:cNvSpPr txBox="1"/>
          <p:nvPr/>
        </p:nvSpPr>
        <p:spPr>
          <a:xfrm>
            <a:off x="2340429" y="1825495"/>
            <a:ext cx="7511142" cy="1107996"/>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7200" spc="0" dirty="0" err="1">
                <a:solidFill>
                  <a:schemeClr val="accent1"/>
                </a:solidFill>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Openharmony</a:t>
            </a:r>
            <a:endParaRPr kumimoji="0" lang="zh-CN" altLang="en-US" sz="7200" i="0" u="none" strike="noStrike" kern="1200" cap="none" spc="0" normalizeH="0" baseline="0" noProof="0" dirty="0">
              <a:ln>
                <a:noFill/>
              </a:ln>
              <a:solidFill>
                <a:schemeClr val="accent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endParaRPr>
          </a:p>
        </p:txBody>
      </p:sp>
      <p:sp>
        <p:nvSpPr>
          <p:cNvPr id="21" name="gaoding-14">
            <a:extLst>
              <a:ext uri="{FF2B5EF4-FFF2-40B4-BE49-F238E27FC236}">
                <a16:creationId xmlns:a16="http://schemas.microsoft.com/office/drawing/2014/main" id="{6C406683-BE71-4980-AF56-BCC8FD78F544}"/>
              </a:ext>
            </a:extLst>
          </p:cNvPr>
          <p:cNvSpPr txBox="1"/>
          <p:nvPr/>
        </p:nvSpPr>
        <p:spPr>
          <a:xfrm>
            <a:off x="2694214" y="3938889"/>
            <a:ext cx="6803572" cy="246221"/>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baseline="0" noProof="0" dirty="0">
                <a:ln>
                  <a:noFill/>
                </a:ln>
                <a:solidFill>
                  <a:schemeClr val="bg1">
                    <a:lumMod val="65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基于开源鸿蒙的轮式机器人</a:t>
            </a:r>
            <a:r>
              <a:rPr kumimoji="0" lang="en-US" altLang="zh-CN" sz="1600" i="0" u="none" strike="noStrike" kern="1200" cap="none" spc="0" normalizeH="0" baseline="0" noProof="0" dirty="0">
                <a:ln>
                  <a:noFill/>
                </a:ln>
                <a:solidFill>
                  <a:schemeClr val="bg1">
                    <a:lumMod val="65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-Chapter1 </a:t>
            </a:r>
            <a:r>
              <a:rPr lang="zh-CN" altLang="en-US" sz="1600" spc="0" dirty="0">
                <a:solidFill>
                  <a:schemeClr val="bg1">
                    <a:lumMod val="65000"/>
                  </a:schemeClr>
                </a:solidFill>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基础介绍和代码架构</a:t>
            </a:r>
            <a:endParaRPr kumimoji="0" lang="zh-CN" altLang="en-US" sz="1600" i="0" u="none" strike="noStrike" kern="1200" cap="none" spc="0" normalizeH="0" baseline="0" noProof="0" dirty="0">
              <a:ln>
                <a:noFill/>
              </a:ln>
              <a:solidFill>
                <a:schemeClr val="bg1">
                  <a:lumMod val="65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endParaRPr>
          </a:p>
        </p:txBody>
      </p:sp>
      <p:sp>
        <p:nvSpPr>
          <p:cNvPr id="23" name="gaoding-14">
            <a:extLst>
              <a:ext uri="{FF2B5EF4-FFF2-40B4-BE49-F238E27FC236}">
                <a16:creationId xmlns:a16="http://schemas.microsoft.com/office/drawing/2014/main" id="{8770F5E6-DF67-4811-818D-0863E036804E}"/>
              </a:ext>
            </a:extLst>
          </p:cNvPr>
          <p:cNvSpPr txBox="1"/>
          <p:nvPr/>
        </p:nvSpPr>
        <p:spPr>
          <a:xfrm>
            <a:off x="3057691" y="2797171"/>
            <a:ext cx="6076618" cy="1107996"/>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7200" i="0" u="none" strike="noStrike" kern="1200" cap="none" spc="0" normalizeH="0" baseline="0" noProof="0" dirty="0">
                <a:ln>
                  <a:noFill/>
                </a:ln>
                <a:solidFill>
                  <a:schemeClr val="tx1">
                    <a:lumMod val="75000"/>
                    <a:lumOff val="25000"/>
                  </a:scheme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Falcon Bot </a:t>
            </a:r>
            <a:endParaRPr kumimoji="0" lang="zh-CN" altLang="en-US" sz="7200" i="0" u="none" strike="noStrike" kern="1200" cap="none" spc="0" normalizeH="0" baseline="0" noProof="0" dirty="0">
              <a:ln>
                <a:noFill/>
              </a:ln>
              <a:solidFill>
                <a:schemeClr val="tx1">
                  <a:lumMod val="75000"/>
                  <a:lumOff val="25000"/>
                </a:schemeClr>
              </a:solidFill>
              <a:effectLst/>
              <a:uLnTx/>
              <a:uFillTx/>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9" name="矩形: 圆角 8">
            <a:extLst>
              <a:ext uri="{FF2B5EF4-FFF2-40B4-BE49-F238E27FC236}">
                <a16:creationId xmlns:a16="http://schemas.microsoft.com/office/drawing/2014/main" id="{7F2CC174-61A1-4311-A6B9-244A7621274A}"/>
              </a:ext>
            </a:extLst>
          </p:cNvPr>
          <p:cNvSpPr/>
          <p:nvPr/>
        </p:nvSpPr>
        <p:spPr>
          <a:xfrm>
            <a:off x="-616857" y="-2960915"/>
            <a:ext cx="13425714" cy="8957260"/>
          </a:xfrm>
          <a:prstGeom prst="roundRect">
            <a:avLst>
              <a:gd name="adj" fmla="val 49158"/>
            </a:avLst>
          </a:prstGeom>
          <a:noFill/>
          <a:ln>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gaoding-4">
            <a:extLst>
              <a:ext uri="{FF2B5EF4-FFF2-40B4-BE49-F238E27FC236}">
                <a16:creationId xmlns:a16="http://schemas.microsoft.com/office/drawing/2014/main" id="{F3DF8B9B-9326-4039-A5E0-8C2FA0DA432E}"/>
              </a:ext>
            </a:extLst>
          </p:cNvPr>
          <p:cNvSpPr/>
          <p:nvPr/>
        </p:nvSpPr>
        <p:spPr>
          <a:xfrm>
            <a:off x="2131498" y="7782856"/>
            <a:ext cx="1125432" cy="1125430"/>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127000" dir="2700000" algn="ctr" rotWithShape="0">
              <a:schemeClr val="tx1">
                <a:alpha val="10000"/>
              </a:schemeClr>
            </a:outerShdw>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12" name="gaoding-4">
            <a:extLst>
              <a:ext uri="{FF2B5EF4-FFF2-40B4-BE49-F238E27FC236}">
                <a16:creationId xmlns:a16="http://schemas.microsoft.com/office/drawing/2014/main" id="{426654EF-DF1E-428E-A85E-95E4A5FEC0C7}"/>
              </a:ext>
            </a:extLst>
          </p:cNvPr>
          <p:cNvSpPr/>
          <p:nvPr/>
        </p:nvSpPr>
        <p:spPr>
          <a:xfrm rot="1719399">
            <a:off x="633428" y="4325498"/>
            <a:ext cx="1628464" cy="1628460"/>
          </a:xfrm>
          <a:prstGeom prst="roundRect">
            <a:avLst>
              <a:gd name="adj" fmla="val 29561"/>
            </a:avLst>
          </a:prstGeom>
          <a:gradFill flip="none" rotWithShape="1">
            <a:gsLst>
              <a:gs pos="10000">
                <a:schemeClr val="accent4"/>
              </a:gs>
              <a:gs pos="84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14" name="gaoding-4">
            <a:extLst>
              <a:ext uri="{FF2B5EF4-FFF2-40B4-BE49-F238E27FC236}">
                <a16:creationId xmlns:a16="http://schemas.microsoft.com/office/drawing/2014/main" id="{5F73E855-3818-4B71-8DEA-8B20A096984E}"/>
              </a:ext>
            </a:extLst>
          </p:cNvPr>
          <p:cNvSpPr/>
          <p:nvPr/>
        </p:nvSpPr>
        <p:spPr>
          <a:xfrm>
            <a:off x="5666033" y="5460274"/>
            <a:ext cx="859934" cy="859932"/>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25" name="gaoding-4">
            <a:extLst>
              <a:ext uri="{FF2B5EF4-FFF2-40B4-BE49-F238E27FC236}">
                <a16:creationId xmlns:a16="http://schemas.microsoft.com/office/drawing/2014/main" id="{E7A5F400-0233-4FFE-B74F-B5DE12EC0133}"/>
              </a:ext>
            </a:extLst>
          </p:cNvPr>
          <p:cNvSpPr/>
          <p:nvPr/>
        </p:nvSpPr>
        <p:spPr>
          <a:xfrm rot="19693955">
            <a:off x="9858880" y="3828818"/>
            <a:ext cx="1996546" cy="1996542"/>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13" name="gaoding-4">
            <a:extLst>
              <a:ext uri="{FF2B5EF4-FFF2-40B4-BE49-F238E27FC236}">
                <a16:creationId xmlns:a16="http://schemas.microsoft.com/office/drawing/2014/main" id="{EA840D05-DE19-4D69-A64B-A692F30E3CED}"/>
              </a:ext>
            </a:extLst>
          </p:cNvPr>
          <p:cNvSpPr/>
          <p:nvPr/>
        </p:nvSpPr>
        <p:spPr>
          <a:xfrm rot="369371">
            <a:off x="3152329" y="5254985"/>
            <a:ext cx="1195272" cy="1195270"/>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27" name="gaoding-4">
            <a:extLst>
              <a:ext uri="{FF2B5EF4-FFF2-40B4-BE49-F238E27FC236}">
                <a16:creationId xmlns:a16="http://schemas.microsoft.com/office/drawing/2014/main" id="{EED392E7-2D84-46A1-976E-AF1BB09D8EF3}"/>
              </a:ext>
            </a:extLst>
          </p:cNvPr>
          <p:cNvSpPr/>
          <p:nvPr/>
        </p:nvSpPr>
        <p:spPr>
          <a:xfrm rot="21210203">
            <a:off x="7939017" y="5346688"/>
            <a:ext cx="1006036" cy="1006034"/>
          </a:xfrm>
          <a:prstGeom prst="roundRect">
            <a:avLst>
              <a:gd name="adj" fmla="val 29561"/>
            </a:avLst>
          </a:prstGeom>
          <a:gradFill flip="none" rotWithShape="1">
            <a:gsLst>
              <a:gs pos="10000">
                <a:schemeClr val="accent4"/>
              </a:gs>
              <a:gs pos="100000">
                <a:schemeClr val="accent4">
                  <a:lumMod val="75000"/>
                </a:schemeClr>
              </a:gs>
              <a:gs pos="63000">
                <a:schemeClr val="accent4">
                  <a:lumMod val="90000"/>
                </a:schemeClr>
              </a:gs>
            </a:gsLst>
            <a:path path="circle">
              <a:fillToRect r="100000" b="100000"/>
            </a:path>
            <a:tileRect l="-100000" t="-100000"/>
          </a:gradFill>
          <a:ln w="12700" cap="flat" cmpd="sng" algn="ctr">
            <a:noFill/>
            <a:prstDash val="solid"/>
            <a:miter lim="800000"/>
          </a:ln>
          <a:effectLst>
            <a:outerShdw blurRad="254000" dist="254000" dir="2700000" algn="ctr" rotWithShape="0">
              <a:schemeClr val="tx1">
                <a:alpha val="7000"/>
              </a:schemeClr>
            </a:outerShdw>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48" name="iSHEJI-12">
            <a:extLst>
              <a:ext uri="{FF2B5EF4-FFF2-40B4-BE49-F238E27FC236}">
                <a16:creationId xmlns:a16="http://schemas.microsoft.com/office/drawing/2014/main" id="{9DAE28CD-9288-4EC1-8C42-CA13504DF58B}"/>
              </a:ext>
            </a:extLst>
          </p:cNvPr>
          <p:cNvSpPr/>
          <p:nvPr/>
        </p:nvSpPr>
        <p:spPr>
          <a:xfrm rot="1868006">
            <a:off x="1150140" y="4830356"/>
            <a:ext cx="595040" cy="618744"/>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chemeClr val="bg1"/>
              </a:solidFill>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44" name="iSHEJI-12">
            <a:extLst>
              <a:ext uri="{FF2B5EF4-FFF2-40B4-BE49-F238E27FC236}">
                <a16:creationId xmlns:a16="http://schemas.microsoft.com/office/drawing/2014/main" id="{BA69E21E-A9FC-44E2-8A74-A74479790006}"/>
              </a:ext>
            </a:extLst>
          </p:cNvPr>
          <p:cNvSpPr/>
          <p:nvPr/>
        </p:nvSpPr>
        <p:spPr>
          <a:xfrm rot="541913">
            <a:off x="3515163" y="5617784"/>
            <a:ext cx="469604" cy="469672"/>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chemeClr val="bg1"/>
              </a:solidFill>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33" name="gaoding-4">
            <a:extLst>
              <a:ext uri="{FF2B5EF4-FFF2-40B4-BE49-F238E27FC236}">
                <a16:creationId xmlns:a16="http://schemas.microsoft.com/office/drawing/2014/main" id="{12EF21EC-0A3B-4E4E-AB5A-E37096EC1AA4}"/>
              </a:ext>
            </a:extLst>
          </p:cNvPr>
          <p:cNvSpPr/>
          <p:nvPr/>
        </p:nvSpPr>
        <p:spPr>
          <a:xfrm rot="1252027">
            <a:off x="2800807" y="4751545"/>
            <a:ext cx="484418" cy="484418"/>
          </a:xfrm>
          <a:prstGeom prst="roundRect">
            <a:avLst>
              <a:gd name="adj" fmla="val 29561"/>
            </a:avLst>
          </a:prstGeom>
          <a:solidFill>
            <a:schemeClr val="accent1"/>
          </a:solidFill>
          <a:ln w="12700" cap="flat" cmpd="sng" algn="ctr">
            <a:noFill/>
            <a:prstDash val="solid"/>
            <a:miter lim="800000"/>
          </a:ln>
          <a:effectLst>
            <a:softEdge rad="10160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4" name="gaoding-4">
            <a:extLst>
              <a:ext uri="{FF2B5EF4-FFF2-40B4-BE49-F238E27FC236}">
                <a16:creationId xmlns:a16="http://schemas.microsoft.com/office/drawing/2014/main" id="{3FB0D969-5078-4499-9B16-9486E9F170C9}"/>
              </a:ext>
            </a:extLst>
          </p:cNvPr>
          <p:cNvSpPr/>
          <p:nvPr/>
        </p:nvSpPr>
        <p:spPr>
          <a:xfrm rot="19811447">
            <a:off x="9535192" y="5966271"/>
            <a:ext cx="723302" cy="723302"/>
          </a:xfrm>
          <a:prstGeom prst="roundRect">
            <a:avLst>
              <a:gd name="adj" fmla="val 29561"/>
            </a:avLst>
          </a:prstGeom>
          <a:solidFill>
            <a:schemeClr val="accent2"/>
          </a:solidFill>
          <a:ln w="12700" cap="flat" cmpd="sng" algn="ctr">
            <a:noFill/>
            <a:prstDash val="solid"/>
            <a:miter lim="800000"/>
          </a:ln>
          <a:effectLst>
            <a:softEdge rad="10160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5" name="gaoding-4">
            <a:extLst>
              <a:ext uri="{FF2B5EF4-FFF2-40B4-BE49-F238E27FC236}">
                <a16:creationId xmlns:a16="http://schemas.microsoft.com/office/drawing/2014/main" id="{242ECB85-EECF-4957-BB93-309A021227B8}"/>
              </a:ext>
            </a:extLst>
          </p:cNvPr>
          <p:cNvSpPr/>
          <p:nvPr/>
        </p:nvSpPr>
        <p:spPr>
          <a:xfrm>
            <a:off x="7103195" y="5203371"/>
            <a:ext cx="268878" cy="268878"/>
          </a:xfrm>
          <a:prstGeom prst="roundRect">
            <a:avLst>
              <a:gd name="adj" fmla="val 29561"/>
            </a:avLst>
          </a:prstGeom>
          <a:solidFill>
            <a:schemeClr val="accent3"/>
          </a:solidFill>
          <a:ln w="12700" cap="flat" cmpd="sng" algn="ctr">
            <a:noFill/>
            <a:prstDash val="solid"/>
            <a:miter lim="800000"/>
          </a:ln>
          <a:effectLst>
            <a:softEdge rad="3810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6" name="gaoding-4">
            <a:extLst>
              <a:ext uri="{FF2B5EF4-FFF2-40B4-BE49-F238E27FC236}">
                <a16:creationId xmlns:a16="http://schemas.microsoft.com/office/drawing/2014/main" id="{36CC292B-4CE1-4725-8850-F2B8C75DB5A1}"/>
              </a:ext>
            </a:extLst>
          </p:cNvPr>
          <p:cNvSpPr/>
          <p:nvPr/>
        </p:nvSpPr>
        <p:spPr>
          <a:xfrm rot="2093405">
            <a:off x="78353" y="6071054"/>
            <a:ext cx="1241424" cy="1241424"/>
          </a:xfrm>
          <a:prstGeom prst="roundRect">
            <a:avLst>
              <a:gd name="adj" fmla="val 29561"/>
            </a:avLst>
          </a:prstGeom>
          <a:solidFill>
            <a:schemeClr val="accent3"/>
          </a:solidFill>
          <a:ln w="12700" cap="flat" cmpd="sng" algn="ctr">
            <a:noFill/>
            <a:prstDash val="solid"/>
            <a:miter lim="800000"/>
          </a:ln>
          <a:effectLst>
            <a:softEdge rad="12700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7" name="gaoding-4">
            <a:extLst>
              <a:ext uri="{FF2B5EF4-FFF2-40B4-BE49-F238E27FC236}">
                <a16:creationId xmlns:a16="http://schemas.microsoft.com/office/drawing/2014/main" id="{4D135542-E7FA-42D1-AF66-7A8FCA879E7C}"/>
              </a:ext>
            </a:extLst>
          </p:cNvPr>
          <p:cNvSpPr/>
          <p:nvPr/>
        </p:nvSpPr>
        <p:spPr>
          <a:xfrm rot="1252027">
            <a:off x="8675164" y="4778774"/>
            <a:ext cx="236680" cy="236680"/>
          </a:xfrm>
          <a:prstGeom prst="roundRect">
            <a:avLst>
              <a:gd name="adj" fmla="val 29561"/>
            </a:avLst>
          </a:prstGeom>
          <a:solidFill>
            <a:schemeClr val="accent1"/>
          </a:solidFill>
          <a:ln w="12700" cap="flat" cmpd="sng" algn="ctr">
            <a:noFill/>
            <a:prstDash val="solid"/>
            <a:miter lim="800000"/>
          </a:ln>
          <a:effectLst>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8" name="gaoding-4">
            <a:extLst>
              <a:ext uri="{FF2B5EF4-FFF2-40B4-BE49-F238E27FC236}">
                <a16:creationId xmlns:a16="http://schemas.microsoft.com/office/drawing/2014/main" id="{9BC06DF0-B94B-4E9B-AF90-62AE4E4C931B}"/>
              </a:ext>
            </a:extLst>
          </p:cNvPr>
          <p:cNvSpPr/>
          <p:nvPr/>
        </p:nvSpPr>
        <p:spPr>
          <a:xfrm rot="419519">
            <a:off x="4900610" y="5554212"/>
            <a:ext cx="159356" cy="159356"/>
          </a:xfrm>
          <a:prstGeom prst="roundRect">
            <a:avLst>
              <a:gd name="adj" fmla="val 29561"/>
            </a:avLst>
          </a:prstGeom>
          <a:solidFill>
            <a:schemeClr val="accent2"/>
          </a:solidFill>
          <a:ln w="12700" cap="flat" cmpd="sng" algn="ctr">
            <a:noFill/>
            <a:prstDash val="solid"/>
            <a:miter lim="800000"/>
          </a:ln>
          <a:effectLst>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45" name="iSHEJI-12">
            <a:extLst>
              <a:ext uri="{FF2B5EF4-FFF2-40B4-BE49-F238E27FC236}">
                <a16:creationId xmlns:a16="http://schemas.microsoft.com/office/drawing/2014/main" id="{10860F98-117D-431B-9B86-6FA4EAA0A67A}"/>
              </a:ext>
            </a:extLst>
          </p:cNvPr>
          <p:cNvSpPr/>
          <p:nvPr/>
        </p:nvSpPr>
        <p:spPr>
          <a:xfrm>
            <a:off x="5932714" y="5713362"/>
            <a:ext cx="326572" cy="35375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chemeClr val="bg1"/>
              </a:solidFill>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40" name="gaoding-4">
            <a:extLst>
              <a:ext uri="{FF2B5EF4-FFF2-40B4-BE49-F238E27FC236}">
                <a16:creationId xmlns:a16="http://schemas.microsoft.com/office/drawing/2014/main" id="{F1A76B86-2D76-4193-A2E0-ABF221441810}"/>
              </a:ext>
            </a:extLst>
          </p:cNvPr>
          <p:cNvSpPr/>
          <p:nvPr/>
        </p:nvSpPr>
        <p:spPr>
          <a:xfrm>
            <a:off x="6830617" y="6183064"/>
            <a:ext cx="123264" cy="123264"/>
          </a:xfrm>
          <a:prstGeom prst="roundRect">
            <a:avLst>
              <a:gd name="adj" fmla="val 29561"/>
            </a:avLst>
          </a:prstGeom>
          <a:solidFill>
            <a:schemeClr val="accent4"/>
          </a:solidFill>
          <a:ln w="12700" cap="flat" cmpd="sng" algn="ctr">
            <a:noFill/>
            <a:prstDash val="solid"/>
            <a:miter lim="800000"/>
          </a:ln>
          <a:effectLst>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46" name="iSHEJI-12">
            <a:extLst>
              <a:ext uri="{FF2B5EF4-FFF2-40B4-BE49-F238E27FC236}">
                <a16:creationId xmlns:a16="http://schemas.microsoft.com/office/drawing/2014/main" id="{67A17F18-848D-4B8A-9F89-CD97C758A83C}"/>
              </a:ext>
            </a:extLst>
          </p:cNvPr>
          <p:cNvSpPr/>
          <p:nvPr/>
        </p:nvSpPr>
        <p:spPr>
          <a:xfrm rot="20981210">
            <a:off x="8226264" y="5640896"/>
            <a:ext cx="431542" cy="417618"/>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chemeClr val="bg1"/>
              </a:solidFill>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47" name="iSHEJI-12">
            <a:extLst>
              <a:ext uri="{FF2B5EF4-FFF2-40B4-BE49-F238E27FC236}">
                <a16:creationId xmlns:a16="http://schemas.microsoft.com/office/drawing/2014/main" id="{3A91BA26-7E2C-4617-96EF-7A8526DF25BF}"/>
              </a:ext>
            </a:extLst>
          </p:cNvPr>
          <p:cNvSpPr/>
          <p:nvPr/>
        </p:nvSpPr>
        <p:spPr>
          <a:xfrm rot="19680680">
            <a:off x="10393971" y="4407161"/>
            <a:ext cx="926364" cy="83985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accent3"/>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chemeClr val="bg1"/>
              </a:solidFill>
              <a:latin typeface="阿里巴巴普惠体 2.0 45 Light" panose="00020600040101010101" pitchFamily="18" charset="-122"/>
              <a:ea typeface="OPPOSans B" panose="00020600040101010101" pitchFamily="18" charset="-122"/>
              <a:cs typeface="OPPOSans B" panose="00020600040101010101" pitchFamily="18" charset="-122"/>
              <a:sym typeface="Arial" panose="020B0604020202020204" pitchFamily="34" charset="0"/>
            </a:endParaRPr>
          </a:p>
        </p:txBody>
      </p:sp>
      <p:sp>
        <p:nvSpPr>
          <p:cNvPr id="50" name="gaoding-4">
            <a:extLst>
              <a:ext uri="{FF2B5EF4-FFF2-40B4-BE49-F238E27FC236}">
                <a16:creationId xmlns:a16="http://schemas.microsoft.com/office/drawing/2014/main" id="{4C0BD79A-5435-43D4-8494-B19481743383}"/>
              </a:ext>
            </a:extLst>
          </p:cNvPr>
          <p:cNvSpPr/>
          <p:nvPr/>
        </p:nvSpPr>
        <p:spPr>
          <a:xfrm rot="2825479">
            <a:off x="411879" y="3537239"/>
            <a:ext cx="347318" cy="347318"/>
          </a:xfrm>
          <a:prstGeom prst="roundRect">
            <a:avLst>
              <a:gd name="adj" fmla="val 29561"/>
            </a:avLst>
          </a:prstGeom>
          <a:solidFill>
            <a:schemeClr val="accent3"/>
          </a:solidFill>
          <a:ln w="12700" cap="flat" cmpd="sng" algn="ctr">
            <a:noFill/>
            <a:prstDash val="solid"/>
            <a:miter lim="800000"/>
          </a:ln>
          <a:effectLst>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51" name="gaoding-4">
            <a:extLst>
              <a:ext uri="{FF2B5EF4-FFF2-40B4-BE49-F238E27FC236}">
                <a16:creationId xmlns:a16="http://schemas.microsoft.com/office/drawing/2014/main" id="{5FBDD8EA-9628-4CE5-8FD6-E4A331A0A10B}"/>
              </a:ext>
            </a:extLst>
          </p:cNvPr>
          <p:cNvSpPr/>
          <p:nvPr/>
        </p:nvSpPr>
        <p:spPr>
          <a:xfrm rot="18911450">
            <a:off x="11510554" y="3476248"/>
            <a:ext cx="159356" cy="159356"/>
          </a:xfrm>
          <a:prstGeom prst="roundRect">
            <a:avLst>
              <a:gd name="adj" fmla="val 29561"/>
            </a:avLst>
          </a:prstGeom>
          <a:solidFill>
            <a:schemeClr val="accent2"/>
          </a:solidFill>
          <a:ln w="12700" cap="flat" cmpd="sng" algn="ctr">
            <a:noFill/>
            <a:prstDash val="solid"/>
            <a:miter lim="800000"/>
          </a:ln>
          <a:effectLst>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56" name="gaoding-4">
            <a:extLst>
              <a:ext uri="{FF2B5EF4-FFF2-40B4-BE49-F238E27FC236}">
                <a16:creationId xmlns:a16="http://schemas.microsoft.com/office/drawing/2014/main" id="{600E4E0B-6733-4681-89FB-C39DED21AFE9}"/>
              </a:ext>
            </a:extLst>
          </p:cNvPr>
          <p:cNvSpPr/>
          <p:nvPr/>
        </p:nvSpPr>
        <p:spPr>
          <a:xfrm rot="1989316">
            <a:off x="2141959" y="4013142"/>
            <a:ext cx="236680" cy="236680"/>
          </a:xfrm>
          <a:prstGeom prst="roundRect">
            <a:avLst>
              <a:gd name="adj" fmla="val 29561"/>
            </a:avLst>
          </a:prstGeom>
          <a:solidFill>
            <a:schemeClr val="accent5"/>
          </a:solidFill>
          <a:ln w="12700" cap="flat" cmpd="sng" algn="ctr">
            <a:noFill/>
            <a:prstDash val="solid"/>
            <a:miter lim="800000"/>
          </a:ln>
          <a:effectLst>
            <a:softEdge rad="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57" name="gaoding-4">
            <a:extLst>
              <a:ext uri="{FF2B5EF4-FFF2-40B4-BE49-F238E27FC236}">
                <a16:creationId xmlns:a16="http://schemas.microsoft.com/office/drawing/2014/main" id="{3DCBDAAB-D57A-47E8-BEC2-7FFCA4D2FEDA}"/>
              </a:ext>
            </a:extLst>
          </p:cNvPr>
          <p:cNvSpPr/>
          <p:nvPr/>
        </p:nvSpPr>
        <p:spPr>
          <a:xfrm rot="21104609">
            <a:off x="7375740" y="6364225"/>
            <a:ext cx="405556" cy="405556"/>
          </a:xfrm>
          <a:prstGeom prst="roundRect">
            <a:avLst>
              <a:gd name="adj" fmla="val 29561"/>
            </a:avLst>
          </a:prstGeom>
          <a:solidFill>
            <a:schemeClr val="accent5"/>
          </a:solidFill>
          <a:ln w="12700" cap="flat" cmpd="sng" algn="ctr">
            <a:noFill/>
            <a:prstDash val="solid"/>
            <a:miter lim="800000"/>
          </a:ln>
          <a:effectLst>
            <a:softEdge rad="88900"/>
          </a:effectLst>
        </p:spPr>
        <p:txBody>
          <a:bodyPr wrap="square" rtlCol="0" anchor="ctr">
            <a:noAutofit/>
          </a:bodyPr>
          <a:lstStyle/>
          <a:p>
            <a:pPr algn="ctr"/>
            <a:endParaRPr lang="zh-CN" altLang="en-US" sz="4800" dirty="0">
              <a:ln w="6350">
                <a:noFill/>
              </a:ln>
              <a:solidFill>
                <a:schemeClr val="bg1"/>
              </a:solidFill>
              <a:effectLst>
                <a:glow rad="63500">
                  <a:srgbClr val="FFFFFF">
                    <a:alpha val="5000"/>
                  </a:srgbClr>
                </a:glow>
                <a:outerShdw blurRad="279400" dist="203200" dir="8160000" algn="t" rotWithShape="0">
                  <a:prstClr val="black">
                    <a:alpha val="20000"/>
                  </a:prstClr>
                </a:outerShdw>
              </a:effectLst>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Tree>
    <p:custDataLst>
      <p:tags r:id="rId1"/>
    </p:custDataLst>
    <p:extLst>
      <p:ext uri="{BB962C8B-B14F-4D97-AF65-F5344CB8AC3E}">
        <p14:creationId xmlns:p14="http://schemas.microsoft.com/office/powerpoint/2010/main" val="1433983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1.4</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线程和线程通信</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0402CDB9-6651-2A37-E77C-F4A801AD83C4}"/>
              </a:ext>
            </a:extLst>
          </p:cNvPr>
          <p:cNvSpPr txBox="1"/>
          <p:nvPr/>
        </p:nvSpPr>
        <p:spPr>
          <a:xfrm>
            <a:off x="570442" y="1591609"/>
            <a:ext cx="6197600" cy="646331"/>
          </a:xfrm>
          <a:prstGeom prst="rect">
            <a:avLst/>
          </a:prstGeom>
          <a:noFill/>
        </p:spPr>
        <p:txBody>
          <a:bodyPr wrap="square">
            <a:spAutoFit/>
          </a:bodyPr>
          <a:lstStyle/>
          <a:p>
            <a:r>
              <a:rPr lang="zh-CN" altLang="en-US" b="0" i="0" dirty="0">
                <a:solidFill>
                  <a:srgbClr val="4D4D4D"/>
                </a:solidFill>
                <a:effectLst/>
                <a:latin typeface="-apple-system"/>
              </a:rPr>
              <a:t>线程是比进程更小的、能够独立运行的基本单位。用于进一步提高程序并发执行的程度，降低并发执行的时空开销。</a:t>
            </a:r>
            <a:endParaRPr lang="zh-CN" altLang="en-US" dirty="0"/>
          </a:p>
        </p:txBody>
      </p: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3" name="文本框 12">
            <a:extLst>
              <a:ext uri="{FF2B5EF4-FFF2-40B4-BE49-F238E27FC236}">
                <a16:creationId xmlns:a16="http://schemas.microsoft.com/office/drawing/2014/main" id="{AE54B558-2A28-289D-63ED-8B4F724B7D69}"/>
              </a:ext>
            </a:extLst>
          </p:cNvPr>
          <p:cNvSpPr txBox="1"/>
          <p:nvPr/>
        </p:nvSpPr>
        <p:spPr>
          <a:xfrm>
            <a:off x="570442" y="2487136"/>
            <a:ext cx="9970558" cy="923330"/>
          </a:xfrm>
          <a:prstGeom prst="rect">
            <a:avLst/>
          </a:prstGeom>
          <a:noFill/>
        </p:spPr>
        <p:txBody>
          <a:bodyPr wrap="square">
            <a:spAutoFit/>
          </a:bodyPr>
          <a:lstStyle/>
          <a:p>
            <a:pPr marR="0" lvl="0" indent="0" fontAlgn="base">
              <a:lnSpc>
                <a:spcPct val="100000"/>
              </a:lnSpc>
              <a:spcBef>
                <a:spcPct val="0"/>
              </a:spcBef>
              <a:spcAft>
                <a:spcPct val="0"/>
              </a:spcAft>
              <a:buClrTx/>
              <a:buSzTx/>
              <a:buFontTx/>
              <a:buNone/>
              <a:tabLst/>
            </a:pPr>
            <a:r>
              <a:rPr lang="zh-CN" altLang="zh-CN" dirty="0">
                <a:solidFill>
                  <a:srgbClr val="4D4D4D"/>
                </a:solidFill>
                <a:latin typeface="-apple-system"/>
              </a:rPr>
              <a:t>进程是实现系统并发运行的一种实体。获取处理器资源的时，叫做进程调度，创建进程、调度进程、管理进程都会有很大的额外开销，为了减小额外的开销，保持系统的并发性，现代操作系统将资源的申请和调度分开，进程作为资源的申请和拥有单位，线程作为调度的基本单位 </a:t>
            </a:r>
          </a:p>
        </p:txBody>
      </p:sp>
      <p:sp>
        <p:nvSpPr>
          <p:cNvPr id="15" name="文本框 14">
            <a:extLst>
              <a:ext uri="{FF2B5EF4-FFF2-40B4-BE49-F238E27FC236}">
                <a16:creationId xmlns:a16="http://schemas.microsoft.com/office/drawing/2014/main" id="{AFF0AC7D-37CB-661C-181F-92EA565C8739}"/>
              </a:ext>
            </a:extLst>
          </p:cNvPr>
          <p:cNvSpPr txBox="1"/>
          <p:nvPr/>
        </p:nvSpPr>
        <p:spPr>
          <a:xfrm>
            <a:off x="570441" y="3659662"/>
            <a:ext cx="9775825" cy="923330"/>
          </a:xfrm>
          <a:prstGeom prst="rect">
            <a:avLst/>
          </a:prstGeom>
          <a:noFill/>
        </p:spPr>
        <p:txBody>
          <a:bodyPr wrap="square">
            <a:spAutoFit/>
          </a:bodyPr>
          <a:lstStyle/>
          <a:p>
            <a:r>
              <a:rPr lang="zh-CN" altLang="en-US" b="0" i="0" dirty="0">
                <a:solidFill>
                  <a:srgbClr val="4D4D4D"/>
                </a:solidFill>
                <a:effectLst/>
                <a:latin typeface="-apple-system"/>
              </a:rPr>
              <a:t>线程是进程中的一个实体，是被系统独立调度的基本单位，线程本身基本上不拥有资源，只拥有一些运行中必不可少的资源（比如程序计数器、栈、寄存器等），但是它</a:t>
            </a:r>
            <a:r>
              <a:rPr lang="zh-CN" altLang="en-US" dirty="0"/>
              <a:t>可以与同属一个进程的其他线程共享进程所拥有的全部资源。</a:t>
            </a:r>
          </a:p>
        </p:txBody>
      </p:sp>
      <p:sp>
        <p:nvSpPr>
          <p:cNvPr id="16" name="文本框 15">
            <a:extLst>
              <a:ext uri="{FF2B5EF4-FFF2-40B4-BE49-F238E27FC236}">
                <a16:creationId xmlns:a16="http://schemas.microsoft.com/office/drawing/2014/main" id="{4D6FC9A9-8240-D170-10E0-7240F0E56B80}"/>
              </a:ext>
            </a:extLst>
          </p:cNvPr>
          <p:cNvSpPr txBox="1"/>
          <p:nvPr/>
        </p:nvSpPr>
        <p:spPr>
          <a:xfrm>
            <a:off x="570441" y="4957336"/>
            <a:ext cx="9127067" cy="646331"/>
          </a:xfrm>
          <a:prstGeom prst="rect">
            <a:avLst/>
          </a:prstGeom>
          <a:noFill/>
        </p:spPr>
        <p:txBody>
          <a:bodyPr wrap="square" rtlCol="0">
            <a:spAutoFit/>
          </a:bodyPr>
          <a:lstStyle/>
          <a:p>
            <a:r>
              <a:rPr lang="zh-CN" altLang="en-US" dirty="0"/>
              <a:t>线程支持并发运行，可以在线程中启动另一线程关闭另一线程，对于代码架构而言仅仅需要清晰的全局变量支持即可完成线程间的通信工作</a:t>
            </a:r>
          </a:p>
        </p:txBody>
      </p:sp>
    </p:spTree>
    <p:custDataLst>
      <p:tags r:id="rId1"/>
    </p:custDataLst>
    <p:extLst>
      <p:ext uri="{BB962C8B-B14F-4D97-AF65-F5344CB8AC3E}">
        <p14:creationId xmlns:p14="http://schemas.microsoft.com/office/powerpoint/2010/main" val="833962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1.5</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线程和线程通信</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4" name="文本框 3">
            <a:extLst>
              <a:ext uri="{FF2B5EF4-FFF2-40B4-BE49-F238E27FC236}">
                <a16:creationId xmlns:a16="http://schemas.microsoft.com/office/drawing/2014/main" id="{98A422E0-3396-1B22-0723-B7A7E210AC47}"/>
              </a:ext>
            </a:extLst>
          </p:cNvPr>
          <p:cNvSpPr txBox="1"/>
          <p:nvPr/>
        </p:nvSpPr>
        <p:spPr>
          <a:xfrm>
            <a:off x="660400" y="1432708"/>
            <a:ext cx="6197600" cy="923330"/>
          </a:xfrm>
          <a:prstGeom prst="rect">
            <a:avLst/>
          </a:prstGeom>
          <a:noFill/>
        </p:spPr>
        <p:txBody>
          <a:bodyPr wrap="square">
            <a:spAutoFit/>
          </a:bodyPr>
          <a:lstStyle/>
          <a:p>
            <a:r>
              <a:rPr lang="zh-CN" altLang="en-US" b="1" i="0" dirty="0">
                <a:solidFill>
                  <a:srgbClr val="4D4D4D"/>
                </a:solidFill>
                <a:effectLst/>
                <a:latin typeface="-apple-system"/>
              </a:rPr>
              <a:t>线程定义</a:t>
            </a:r>
            <a:r>
              <a:rPr lang="zh-CN" altLang="en-US" b="0" i="0" dirty="0">
                <a:solidFill>
                  <a:srgbClr val="4D4D4D"/>
                </a:solidFill>
                <a:effectLst/>
                <a:latin typeface="-apple-system"/>
              </a:rPr>
              <a:t>线程是进程中的一个实体，是可独立参与调度的基本单位，一个进程可以有一个或者多个线程，他们共享所属进程所拥有的资源。</a:t>
            </a:r>
            <a:endParaRPr lang="zh-CN" altLang="en-US" dirty="0"/>
          </a:p>
        </p:txBody>
      </p:sp>
      <p:sp>
        <p:nvSpPr>
          <p:cNvPr id="7" name="文本框 6">
            <a:extLst>
              <a:ext uri="{FF2B5EF4-FFF2-40B4-BE49-F238E27FC236}">
                <a16:creationId xmlns:a16="http://schemas.microsoft.com/office/drawing/2014/main" id="{C3FC5004-07C2-4147-76F9-F36A68830F71}"/>
              </a:ext>
            </a:extLst>
          </p:cNvPr>
          <p:cNvSpPr txBox="1"/>
          <p:nvPr/>
        </p:nvSpPr>
        <p:spPr>
          <a:xfrm>
            <a:off x="550333" y="2655303"/>
            <a:ext cx="6197600" cy="3139321"/>
          </a:xfrm>
          <a:prstGeom prst="rect">
            <a:avLst/>
          </a:prstGeom>
          <a:noFill/>
        </p:spPr>
        <p:txBody>
          <a:bodyPr wrap="square">
            <a:spAutoFit/>
          </a:bodyPr>
          <a:lstStyle/>
          <a:p>
            <a:r>
              <a:rPr lang="zh-CN" altLang="en-US" dirty="0"/>
              <a:t>线程具有如下属性：</a:t>
            </a:r>
            <a:endParaRPr lang="en-US" altLang="zh-CN" dirty="0"/>
          </a:p>
          <a:p>
            <a:pPr marL="342900" indent="-342900">
              <a:buAutoNum type="arabicPeriod"/>
            </a:pPr>
            <a:r>
              <a:rPr lang="zh-CN" altLang="en-US" dirty="0"/>
              <a:t>多个线程可以并发执行</a:t>
            </a:r>
            <a:endParaRPr lang="en-US" altLang="zh-CN" dirty="0"/>
          </a:p>
          <a:p>
            <a:pPr marL="342900" indent="-342900">
              <a:buAutoNum type="arabicPeriod"/>
            </a:pPr>
            <a:r>
              <a:rPr lang="zh-CN" altLang="en-US" dirty="0"/>
              <a:t>一个线程可以创建另一个</a:t>
            </a:r>
            <a:endParaRPr lang="en-US" altLang="zh-CN" dirty="0"/>
          </a:p>
          <a:p>
            <a:pPr marL="342900" indent="-342900">
              <a:buAutoNum type="arabicPeriod"/>
            </a:pPr>
            <a:r>
              <a:rPr lang="zh-CN" altLang="en-US" dirty="0"/>
              <a:t>线程线程具有动态性，一个线程被创建之后就开始了他的生命周期，可能处于不同状态，直到死亡。</a:t>
            </a:r>
            <a:endParaRPr lang="en-US" altLang="zh-CN" dirty="0"/>
          </a:p>
          <a:p>
            <a:pPr marL="342900" indent="-342900">
              <a:buAutoNum type="arabicPeriod"/>
            </a:pPr>
            <a:r>
              <a:rPr lang="zh-CN" altLang="en-US" dirty="0"/>
              <a:t>每个线程都有自己的数据结构，即线程控制块，记录了有关于线程的各种信息。</a:t>
            </a:r>
            <a:endParaRPr lang="en-US" altLang="zh-CN" dirty="0"/>
          </a:p>
          <a:p>
            <a:pPr marL="342900" indent="-342900">
              <a:buAutoNum type="arabicPeriod"/>
            </a:pPr>
            <a:r>
              <a:rPr lang="zh-CN" altLang="en-US" dirty="0"/>
              <a:t>在同一个进程内，所有线程共享同一个地址空间（即所属进程的存储空间）</a:t>
            </a:r>
            <a:endParaRPr lang="en-US" altLang="zh-CN" dirty="0"/>
          </a:p>
          <a:p>
            <a:pPr marL="342900" indent="-342900">
              <a:buAutoNum type="arabicPeriod"/>
            </a:pPr>
            <a:r>
              <a:rPr lang="zh-CN" altLang="en-US" dirty="0"/>
              <a:t>一个进程中的线程在另一个进程中是不可见的。同一个进程内的线程之间的通信主要是基于全局变量进行的。</a:t>
            </a:r>
          </a:p>
        </p:txBody>
      </p:sp>
    </p:spTree>
    <p:custDataLst>
      <p:tags r:id="rId1"/>
    </p:custDataLst>
    <p:extLst>
      <p:ext uri="{BB962C8B-B14F-4D97-AF65-F5344CB8AC3E}">
        <p14:creationId xmlns:p14="http://schemas.microsoft.com/office/powerpoint/2010/main" val="3815983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1.6</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线程和线程通信</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4" name="文本框 3">
            <a:extLst>
              <a:ext uri="{FF2B5EF4-FFF2-40B4-BE49-F238E27FC236}">
                <a16:creationId xmlns:a16="http://schemas.microsoft.com/office/drawing/2014/main" id="{98A422E0-3396-1B22-0723-B7A7E210AC47}"/>
              </a:ext>
            </a:extLst>
          </p:cNvPr>
          <p:cNvSpPr txBox="1"/>
          <p:nvPr/>
        </p:nvSpPr>
        <p:spPr>
          <a:xfrm>
            <a:off x="660400" y="1432708"/>
            <a:ext cx="6197600" cy="369332"/>
          </a:xfrm>
          <a:prstGeom prst="rect">
            <a:avLst/>
          </a:prstGeom>
          <a:noFill/>
        </p:spPr>
        <p:txBody>
          <a:bodyPr wrap="square">
            <a:spAutoFit/>
          </a:bodyPr>
          <a:lstStyle/>
          <a:p>
            <a:r>
              <a:rPr lang="zh-CN" altLang="en-US" dirty="0"/>
              <a:t>单线程和多线程任务的对比</a:t>
            </a:r>
          </a:p>
        </p:txBody>
      </p:sp>
      <p:pic>
        <p:nvPicPr>
          <p:cNvPr id="7170" name="Picture 2" descr="在这里插入图片描述">
            <a:extLst>
              <a:ext uri="{FF2B5EF4-FFF2-40B4-BE49-F238E27FC236}">
                <a16:creationId xmlns:a16="http://schemas.microsoft.com/office/drawing/2014/main" id="{7A84A7F3-7276-F8DE-C454-E1D0AC37BEF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9640"/>
          <a:stretch/>
        </p:blipFill>
        <p:spPr bwMode="auto">
          <a:xfrm>
            <a:off x="475999" y="1885219"/>
            <a:ext cx="4638675" cy="3296382"/>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在这里插入图片描述">
            <a:extLst>
              <a:ext uri="{FF2B5EF4-FFF2-40B4-BE49-F238E27FC236}">
                <a16:creationId xmlns:a16="http://schemas.microsoft.com/office/drawing/2014/main" id="{C4B35A64-4568-3AA0-5A98-6BDFA08E0CC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10800"/>
          <a:stretch/>
        </p:blipFill>
        <p:spPr bwMode="auto">
          <a:xfrm>
            <a:off x="5528733" y="2294483"/>
            <a:ext cx="4953000" cy="242145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97D31D64-6BA4-3E37-CB33-D50E85F1070A}"/>
              </a:ext>
            </a:extLst>
          </p:cNvPr>
          <p:cNvSpPr txBox="1"/>
          <p:nvPr/>
        </p:nvSpPr>
        <p:spPr>
          <a:xfrm>
            <a:off x="762000" y="5596467"/>
            <a:ext cx="9440333" cy="923330"/>
          </a:xfrm>
          <a:prstGeom prst="rect">
            <a:avLst/>
          </a:prstGeom>
          <a:noFill/>
        </p:spPr>
        <p:txBody>
          <a:bodyPr wrap="square" rtlCol="0">
            <a:spAutoFit/>
          </a:bodyPr>
          <a:lstStyle/>
          <a:p>
            <a:r>
              <a:rPr lang="zh-CN" altLang="en-US" dirty="0"/>
              <a:t>多线程任务中我们使用混合式线程，既有用户级线程，又有内核级线程，内核级线程可以在多个处理器上并行执行且在单用户线程阻塞时，被另一个线程调度执行，为后续的程序开发提供工程性的便利。</a:t>
            </a:r>
          </a:p>
        </p:txBody>
      </p:sp>
    </p:spTree>
    <p:custDataLst>
      <p:tags r:id="rId1"/>
    </p:custDataLst>
    <p:extLst>
      <p:ext uri="{BB962C8B-B14F-4D97-AF65-F5344CB8AC3E}">
        <p14:creationId xmlns:p14="http://schemas.microsoft.com/office/powerpoint/2010/main" val="4146608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2.1</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线程和线程通信</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5" name="文本框 4">
            <a:extLst>
              <a:ext uri="{FF2B5EF4-FFF2-40B4-BE49-F238E27FC236}">
                <a16:creationId xmlns:a16="http://schemas.microsoft.com/office/drawing/2014/main" id="{D8F6345D-AEAC-6692-92E7-3568EBAEC035}"/>
              </a:ext>
            </a:extLst>
          </p:cNvPr>
          <p:cNvSpPr txBox="1"/>
          <p:nvPr/>
        </p:nvSpPr>
        <p:spPr>
          <a:xfrm>
            <a:off x="660400" y="2575803"/>
            <a:ext cx="6197600" cy="1477328"/>
          </a:xfrm>
          <a:prstGeom prst="rect">
            <a:avLst/>
          </a:prstGeom>
          <a:noFill/>
        </p:spPr>
        <p:txBody>
          <a:bodyPr wrap="square">
            <a:spAutoFit/>
          </a:bodyPr>
          <a:lstStyle/>
          <a:p>
            <a:r>
              <a:rPr lang="en-US" altLang="zh-CN" b="0" i="0" dirty="0">
                <a:solidFill>
                  <a:srgbClr val="444444"/>
                </a:solidFill>
                <a:effectLst/>
                <a:latin typeface="Helvetica Neue"/>
              </a:rPr>
              <a:t>2</a:t>
            </a:r>
            <a:r>
              <a:rPr lang="en-US" altLang="zh-CN" dirty="0">
                <a:solidFill>
                  <a:srgbClr val="444444"/>
                </a:solidFill>
                <a:latin typeface="Helvetica Neue"/>
              </a:rPr>
              <a:t>.</a:t>
            </a:r>
            <a:r>
              <a:rPr lang="zh-CN" altLang="en-US" dirty="0">
                <a:solidFill>
                  <a:srgbClr val="444444"/>
                </a:solidFill>
                <a:latin typeface="Helvetica Neue"/>
              </a:rPr>
              <a:t> </a:t>
            </a:r>
            <a:r>
              <a:rPr lang="en-US" altLang="zh-CN" b="0" i="0" dirty="0">
                <a:solidFill>
                  <a:srgbClr val="444444"/>
                </a:solidFill>
                <a:effectLst/>
                <a:latin typeface="Helvetica Neue"/>
              </a:rPr>
              <a:t>C11 </a:t>
            </a:r>
            <a:r>
              <a:rPr lang="zh-CN" altLang="en-US" b="0" i="0" dirty="0">
                <a:solidFill>
                  <a:srgbClr val="444444"/>
                </a:solidFill>
                <a:effectLst/>
                <a:latin typeface="Helvetica Neue"/>
              </a:rPr>
              <a:t>标准为线程间通信提供了</a:t>
            </a:r>
            <a:r>
              <a:rPr lang="zh-CN" altLang="en-US" b="0" i="0" dirty="0">
                <a:solidFill>
                  <a:srgbClr val="006400"/>
                </a:solidFill>
                <a:effectLst/>
                <a:latin typeface="Helvetica Neue"/>
              </a:rPr>
              <a:t>条件变量（</a:t>
            </a:r>
            <a:r>
              <a:rPr lang="en-US" altLang="zh-CN" b="0" i="0" dirty="0">
                <a:solidFill>
                  <a:srgbClr val="006400"/>
                </a:solidFill>
                <a:effectLst/>
                <a:latin typeface="Helvetica Neue"/>
              </a:rPr>
              <a:t>condition variable</a:t>
            </a:r>
            <a:r>
              <a:rPr lang="zh-CN" altLang="en-US" b="0" i="0" dirty="0">
                <a:solidFill>
                  <a:srgbClr val="006400"/>
                </a:solidFill>
                <a:effectLst/>
                <a:latin typeface="Helvetica Neue"/>
              </a:rPr>
              <a:t>）</a:t>
            </a:r>
            <a:r>
              <a:rPr lang="zh-CN" altLang="en-US" b="0" i="0" dirty="0">
                <a:solidFill>
                  <a:srgbClr val="444444"/>
                </a:solidFill>
                <a:effectLst/>
                <a:latin typeface="Helvetica Neue"/>
              </a:rPr>
              <a:t>。线程可以使用条件变量，以等待来自另一个线程的通知，通知告知了指定的条件已被满足。例如，这类通知可能代表某些数据已经准备好进行处理。</a:t>
            </a:r>
            <a:r>
              <a:rPr lang="zh-CN" altLang="en-US" dirty="0">
                <a:solidFill>
                  <a:srgbClr val="444444"/>
                </a:solidFill>
                <a:latin typeface="Helvetica Neue"/>
              </a:rPr>
              <a:t>我们在写需要进行抢占的资源时需要携带条件变量进行处理。</a:t>
            </a:r>
            <a:endParaRPr lang="zh-CN" altLang="en-US" dirty="0"/>
          </a:p>
        </p:txBody>
      </p:sp>
      <p:sp>
        <p:nvSpPr>
          <p:cNvPr id="6" name="文本框 5">
            <a:extLst>
              <a:ext uri="{FF2B5EF4-FFF2-40B4-BE49-F238E27FC236}">
                <a16:creationId xmlns:a16="http://schemas.microsoft.com/office/drawing/2014/main" id="{BDD0C400-143C-BEB2-4606-9596D583142E}"/>
              </a:ext>
            </a:extLst>
          </p:cNvPr>
          <p:cNvSpPr txBox="1"/>
          <p:nvPr/>
        </p:nvSpPr>
        <p:spPr>
          <a:xfrm>
            <a:off x="601133" y="1562038"/>
            <a:ext cx="5816600" cy="923330"/>
          </a:xfrm>
          <a:prstGeom prst="rect">
            <a:avLst/>
          </a:prstGeom>
          <a:noFill/>
        </p:spPr>
        <p:txBody>
          <a:bodyPr wrap="square" rtlCol="0">
            <a:spAutoFit/>
          </a:bodyPr>
          <a:lstStyle/>
          <a:p>
            <a:r>
              <a:rPr lang="en-US" altLang="zh-CN" dirty="0"/>
              <a:t>1. </a:t>
            </a:r>
            <a:r>
              <a:rPr lang="zh-CN" altLang="en-US" dirty="0"/>
              <a:t>我们可以基于简化工程复杂度的出发点，使用函数间的全局变量来构造线程间的通信，但是这样容易产生生产者消费者问题</a:t>
            </a:r>
          </a:p>
        </p:txBody>
      </p:sp>
      <p:sp>
        <p:nvSpPr>
          <p:cNvPr id="9" name="文本框 8">
            <a:extLst>
              <a:ext uri="{FF2B5EF4-FFF2-40B4-BE49-F238E27FC236}">
                <a16:creationId xmlns:a16="http://schemas.microsoft.com/office/drawing/2014/main" id="{92489D3D-82EC-4F0A-9FAD-AE4714C747A9}"/>
              </a:ext>
            </a:extLst>
          </p:cNvPr>
          <p:cNvSpPr txBox="1"/>
          <p:nvPr/>
        </p:nvSpPr>
        <p:spPr>
          <a:xfrm>
            <a:off x="601133" y="4420565"/>
            <a:ext cx="6197600" cy="646331"/>
          </a:xfrm>
          <a:prstGeom prst="rect">
            <a:avLst/>
          </a:prstGeom>
          <a:noFill/>
        </p:spPr>
        <p:txBody>
          <a:bodyPr wrap="square">
            <a:spAutoFit/>
          </a:bodyPr>
          <a:lstStyle/>
          <a:p>
            <a:r>
              <a:rPr lang="zh-CN" altLang="en-US" b="0" i="0" dirty="0">
                <a:solidFill>
                  <a:srgbClr val="444444"/>
                </a:solidFill>
                <a:effectLst/>
                <a:latin typeface="Helvetica Neue"/>
              </a:rPr>
              <a:t>头文件 </a:t>
            </a:r>
            <a:r>
              <a:rPr lang="en-US" altLang="zh-CN" b="0" i="0" dirty="0" err="1">
                <a:solidFill>
                  <a:srgbClr val="444444"/>
                </a:solidFill>
                <a:effectLst/>
                <a:latin typeface="Helvetica Neue"/>
              </a:rPr>
              <a:t>threads.h</a:t>
            </a:r>
            <a:r>
              <a:rPr lang="en-US" altLang="zh-CN" b="0" i="0" dirty="0">
                <a:solidFill>
                  <a:srgbClr val="444444"/>
                </a:solidFill>
                <a:effectLst/>
                <a:latin typeface="Helvetica Neue"/>
              </a:rPr>
              <a:t> </a:t>
            </a:r>
            <a:r>
              <a:rPr lang="zh-CN" altLang="en-US" b="0" i="0" dirty="0">
                <a:solidFill>
                  <a:srgbClr val="444444"/>
                </a:solidFill>
                <a:effectLst/>
                <a:latin typeface="Helvetica Neue"/>
              </a:rPr>
              <a:t>定义了使用条件变量的函数，它们如下所示：</a:t>
            </a:r>
            <a:endParaRPr lang="zh-CN" altLang="en-US" dirty="0"/>
          </a:p>
        </p:txBody>
      </p:sp>
      <p:sp>
        <p:nvSpPr>
          <p:cNvPr id="13" name="文本框 12">
            <a:extLst>
              <a:ext uri="{FF2B5EF4-FFF2-40B4-BE49-F238E27FC236}">
                <a16:creationId xmlns:a16="http://schemas.microsoft.com/office/drawing/2014/main" id="{4DE3988C-7065-879F-F482-AF4011F0716F}"/>
              </a:ext>
            </a:extLst>
          </p:cNvPr>
          <p:cNvSpPr txBox="1"/>
          <p:nvPr/>
        </p:nvSpPr>
        <p:spPr>
          <a:xfrm>
            <a:off x="564187" y="5333404"/>
            <a:ext cx="6197600" cy="369332"/>
          </a:xfrm>
          <a:prstGeom prst="rect">
            <a:avLst/>
          </a:prstGeom>
          <a:noFill/>
        </p:spPr>
        <p:txBody>
          <a:bodyPr wrap="square">
            <a:spAutoFit/>
          </a:bodyPr>
          <a:lstStyle/>
          <a:p>
            <a:pPr algn="l">
              <a:buFont typeface="+mj-lt"/>
              <a:buAutoNum type="arabicPeriod"/>
            </a:pPr>
            <a:r>
              <a:rPr lang="fr-FR" altLang="zh-CN" b="0" i="0" dirty="0">
                <a:solidFill>
                  <a:srgbClr val="CF9511"/>
                </a:solidFill>
                <a:effectLst/>
                <a:latin typeface="Courier New" panose="02070309020205020404" pitchFamily="49" charset="0"/>
              </a:rPr>
              <a:t>int</a:t>
            </a:r>
            <a:r>
              <a:rPr lang="fr-FR" altLang="zh-CN" b="0" i="0" dirty="0">
                <a:solidFill>
                  <a:srgbClr val="666666"/>
                </a:solidFill>
                <a:effectLst/>
                <a:latin typeface="Courier New" panose="02070309020205020404" pitchFamily="49" charset="0"/>
              </a:rPr>
              <a:t> cnd_init</a:t>
            </a:r>
            <a:r>
              <a:rPr lang="zh-CN" altLang="fr-FR" b="0" i="0" dirty="0">
                <a:solidFill>
                  <a:srgbClr val="666666"/>
                </a:solidFill>
                <a:effectLst/>
                <a:latin typeface="Courier New" panose="02070309020205020404" pitchFamily="49" charset="0"/>
              </a:rPr>
              <a:t>（</a:t>
            </a:r>
            <a:r>
              <a:rPr lang="fr-FR" altLang="zh-CN" b="0" i="0" dirty="0">
                <a:solidFill>
                  <a:srgbClr val="666666"/>
                </a:solidFill>
                <a:effectLst/>
                <a:latin typeface="Courier New" panose="02070309020205020404" pitchFamily="49" charset="0"/>
              </a:rPr>
              <a:t>cnd_t</a:t>
            </a:r>
            <a:r>
              <a:rPr lang="fr-FR" altLang="zh-CN" b="0" i="0" dirty="0">
                <a:solidFill>
                  <a:srgbClr val="3030EE"/>
                </a:solidFill>
                <a:effectLst/>
                <a:latin typeface="Courier New" panose="02070309020205020404" pitchFamily="49" charset="0"/>
              </a:rPr>
              <a:t>*</a:t>
            </a:r>
            <a:r>
              <a:rPr lang="fr-FR" altLang="zh-CN" b="0" i="0" dirty="0">
                <a:solidFill>
                  <a:srgbClr val="666666"/>
                </a:solidFill>
                <a:effectLst/>
                <a:latin typeface="Courier New" panose="02070309020205020404" pitchFamily="49" charset="0"/>
              </a:rPr>
              <a:t>cond</a:t>
            </a:r>
            <a:r>
              <a:rPr lang="zh-CN" altLang="fr-FR" b="0" i="0" dirty="0">
                <a:solidFill>
                  <a:srgbClr val="666666"/>
                </a:solidFill>
                <a:effectLst/>
                <a:latin typeface="Courier New" panose="02070309020205020404" pitchFamily="49" charset="0"/>
              </a:rPr>
              <a:t>）； </a:t>
            </a:r>
            <a:r>
              <a:rPr lang="en-US" altLang="zh-CN" dirty="0">
                <a:solidFill>
                  <a:srgbClr val="666666"/>
                </a:solidFill>
                <a:latin typeface="Courier New" panose="02070309020205020404" pitchFamily="49" charset="0"/>
              </a:rPr>
              <a:t>//</a:t>
            </a:r>
            <a:r>
              <a:rPr lang="zh-CN" altLang="en-US" dirty="0">
                <a:solidFill>
                  <a:srgbClr val="666666"/>
                </a:solidFill>
                <a:latin typeface="Courier New" panose="02070309020205020404" pitchFamily="49" charset="0"/>
              </a:rPr>
              <a:t>初始化条件变量</a:t>
            </a:r>
            <a:endParaRPr lang="zh-CN" altLang="fr-FR" b="0" i="0" dirty="0">
              <a:solidFill>
                <a:srgbClr val="666666"/>
              </a:solidFill>
              <a:effectLst/>
              <a:latin typeface="Courier New" panose="02070309020205020404" pitchFamily="49" charset="0"/>
            </a:endParaRPr>
          </a:p>
        </p:txBody>
      </p:sp>
      <p:sp>
        <p:nvSpPr>
          <p:cNvPr id="15" name="文本框 14">
            <a:extLst>
              <a:ext uri="{FF2B5EF4-FFF2-40B4-BE49-F238E27FC236}">
                <a16:creationId xmlns:a16="http://schemas.microsoft.com/office/drawing/2014/main" id="{584FB4A8-466A-1159-AFCD-0DD0323F30DA}"/>
              </a:ext>
            </a:extLst>
          </p:cNvPr>
          <p:cNvSpPr txBox="1"/>
          <p:nvPr/>
        </p:nvSpPr>
        <p:spPr>
          <a:xfrm>
            <a:off x="601133" y="5810934"/>
            <a:ext cx="6197600" cy="646331"/>
          </a:xfrm>
          <a:prstGeom prst="rect">
            <a:avLst/>
          </a:prstGeom>
          <a:noFill/>
        </p:spPr>
        <p:txBody>
          <a:bodyPr wrap="square">
            <a:spAutoFit/>
          </a:bodyPr>
          <a:lstStyle/>
          <a:p>
            <a:pPr algn="l"/>
            <a:r>
              <a:rPr lang="en-US" altLang="zh-CN" b="0" i="0" dirty="0">
                <a:solidFill>
                  <a:srgbClr val="CF9511"/>
                </a:solidFill>
                <a:effectLst/>
                <a:latin typeface="Courier New" panose="02070309020205020404" pitchFamily="49" charset="0"/>
              </a:rPr>
              <a:t>2.void</a:t>
            </a:r>
            <a:r>
              <a:rPr lang="en-US" altLang="zh-CN" b="0" i="0" dirty="0">
                <a:solidFill>
                  <a:srgbClr val="666666"/>
                </a:solidFill>
                <a:effectLst/>
                <a:latin typeface="Courier New" panose="02070309020205020404" pitchFamily="49" charset="0"/>
              </a:rPr>
              <a:t> </a:t>
            </a:r>
            <a:r>
              <a:rPr lang="en-US" altLang="zh-CN" b="0" i="0" dirty="0" err="1">
                <a:solidFill>
                  <a:srgbClr val="666666"/>
                </a:solidFill>
                <a:effectLst/>
                <a:latin typeface="Courier New" panose="02070309020205020404" pitchFamily="49" charset="0"/>
              </a:rPr>
              <a:t>cnd_destroy</a:t>
            </a:r>
            <a:r>
              <a:rPr lang="zh-CN" altLang="en-US" b="0" i="0" dirty="0">
                <a:solidFill>
                  <a:srgbClr val="666666"/>
                </a:solidFill>
                <a:effectLst/>
                <a:latin typeface="Courier New" panose="02070309020205020404" pitchFamily="49" charset="0"/>
              </a:rPr>
              <a:t>（</a:t>
            </a:r>
            <a:r>
              <a:rPr lang="en-US" altLang="zh-CN" b="0" i="0" dirty="0" err="1">
                <a:solidFill>
                  <a:srgbClr val="666666"/>
                </a:solidFill>
                <a:effectLst/>
                <a:latin typeface="Courier New" panose="02070309020205020404" pitchFamily="49" charset="0"/>
              </a:rPr>
              <a:t>cnd_t</a:t>
            </a:r>
            <a:r>
              <a:rPr lang="en-US" altLang="zh-CN" b="0" i="0" dirty="0">
                <a:solidFill>
                  <a:srgbClr val="3030EE"/>
                </a:solidFill>
                <a:effectLst/>
                <a:latin typeface="Courier New" panose="02070309020205020404" pitchFamily="49" charset="0"/>
              </a:rPr>
              <a:t>*</a:t>
            </a:r>
            <a:r>
              <a:rPr lang="en-US" altLang="zh-CN" b="0" i="0" dirty="0" err="1">
                <a:solidFill>
                  <a:srgbClr val="666666"/>
                </a:solidFill>
                <a:effectLst/>
                <a:latin typeface="Courier New" panose="02070309020205020404" pitchFamily="49" charset="0"/>
              </a:rPr>
              <a:t>cond</a:t>
            </a:r>
            <a:r>
              <a:rPr lang="zh-CN" altLang="en-US" b="0" i="0" dirty="0">
                <a:solidFill>
                  <a:srgbClr val="666666"/>
                </a:solidFill>
                <a:effectLst/>
                <a:latin typeface="Courier New" panose="02070309020205020404" pitchFamily="49" charset="0"/>
              </a:rPr>
              <a:t>）；  </a:t>
            </a:r>
            <a:r>
              <a:rPr lang="en-US" altLang="zh-CN" b="0" i="0" dirty="0">
                <a:solidFill>
                  <a:srgbClr val="666666"/>
                </a:solidFill>
                <a:effectLst/>
                <a:latin typeface="Courier New" panose="02070309020205020404" pitchFamily="49" charset="0"/>
              </a:rPr>
              <a:t>//</a:t>
            </a:r>
            <a:r>
              <a:rPr lang="zh-CN" altLang="en-US" b="0" i="0" dirty="0">
                <a:solidFill>
                  <a:srgbClr val="666666"/>
                </a:solidFill>
                <a:effectLst/>
                <a:latin typeface="Courier New" panose="02070309020205020404" pitchFamily="49" charset="0"/>
              </a:rPr>
              <a:t>释放指定变量携带的资源</a:t>
            </a:r>
          </a:p>
        </p:txBody>
      </p:sp>
      <p:sp>
        <p:nvSpPr>
          <p:cNvPr id="17" name="文本框 16">
            <a:extLst>
              <a:ext uri="{FF2B5EF4-FFF2-40B4-BE49-F238E27FC236}">
                <a16:creationId xmlns:a16="http://schemas.microsoft.com/office/drawing/2014/main" id="{6AA61AF5-91CC-7CF4-020A-F83DF256ABFF}"/>
              </a:ext>
            </a:extLst>
          </p:cNvPr>
          <p:cNvSpPr txBox="1"/>
          <p:nvPr/>
        </p:nvSpPr>
        <p:spPr>
          <a:xfrm>
            <a:off x="7013575" y="2581404"/>
            <a:ext cx="6197600" cy="646331"/>
          </a:xfrm>
          <a:prstGeom prst="rect">
            <a:avLst/>
          </a:prstGeom>
          <a:noFill/>
        </p:spPr>
        <p:txBody>
          <a:bodyPr wrap="square">
            <a:spAutoFit/>
          </a:bodyPr>
          <a:lstStyle/>
          <a:p>
            <a:pPr algn="l"/>
            <a:r>
              <a:rPr lang="fr-FR" altLang="zh-CN" b="0" i="0" dirty="0">
                <a:solidFill>
                  <a:srgbClr val="CF9511"/>
                </a:solidFill>
                <a:effectLst/>
                <a:latin typeface="Courier New" panose="02070309020205020404" pitchFamily="49" charset="0"/>
              </a:rPr>
              <a:t>3. int</a:t>
            </a:r>
            <a:r>
              <a:rPr lang="fr-FR" altLang="zh-CN" b="0" i="0" dirty="0">
                <a:solidFill>
                  <a:srgbClr val="666666"/>
                </a:solidFill>
                <a:effectLst/>
                <a:latin typeface="Courier New" panose="02070309020205020404" pitchFamily="49" charset="0"/>
              </a:rPr>
              <a:t> cnd_signal</a:t>
            </a:r>
            <a:r>
              <a:rPr lang="zh-CN" altLang="fr-FR" b="0" i="0" dirty="0">
                <a:solidFill>
                  <a:srgbClr val="666666"/>
                </a:solidFill>
                <a:effectLst/>
                <a:latin typeface="Courier New" panose="02070309020205020404" pitchFamily="49" charset="0"/>
              </a:rPr>
              <a:t>（</a:t>
            </a:r>
            <a:r>
              <a:rPr lang="fr-FR" altLang="zh-CN" b="0" i="0" dirty="0">
                <a:solidFill>
                  <a:srgbClr val="666666"/>
                </a:solidFill>
                <a:effectLst/>
                <a:latin typeface="Courier New" panose="02070309020205020404" pitchFamily="49" charset="0"/>
              </a:rPr>
              <a:t>cnd_t</a:t>
            </a:r>
            <a:r>
              <a:rPr lang="fr-FR" altLang="zh-CN" b="0" i="0" dirty="0">
                <a:solidFill>
                  <a:srgbClr val="3030EE"/>
                </a:solidFill>
                <a:effectLst/>
                <a:latin typeface="Courier New" panose="02070309020205020404" pitchFamily="49" charset="0"/>
              </a:rPr>
              <a:t>*</a:t>
            </a:r>
            <a:r>
              <a:rPr lang="fr-FR" altLang="zh-CN" b="0" i="0" dirty="0">
                <a:solidFill>
                  <a:srgbClr val="666666"/>
                </a:solidFill>
                <a:effectLst/>
                <a:latin typeface="Courier New" panose="02070309020205020404" pitchFamily="49" charset="0"/>
              </a:rPr>
              <a:t>cond</a:t>
            </a:r>
            <a:r>
              <a:rPr lang="zh-CN" altLang="fr-FR" b="0" i="0" dirty="0">
                <a:solidFill>
                  <a:srgbClr val="666666"/>
                </a:solidFill>
                <a:effectLst/>
                <a:latin typeface="Courier New" panose="02070309020205020404" pitchFamily="49" charset="0"/>
              </a:rPr>
              <a:t>）；</a:t>
            </a:r>
            <a:endParaRPr lang="en-US" altLang="zh-CN" b="0" i="0" dirty="0">
              <a:solidFill>
                <a:srgbClr val="666666"/>
              </a:solidFill>
              <a:effectLst/>
              <a:latin typeface="Courier New" panose="02070309020205020404" pitchFamily="49" charset="0"/>
            </a:endParaRPr>
          </a:p>
          <a:p>
            <a:pPr algn="l"/>
            <a:r>
              <a:rPr lang="zh-CN" altLang="en-US" b="0" i="0" dirty="0">
                <a:solidFill>
                  <a:srgbClr val="666666"/>
                </a:solidFill>
                <a:effectLst/>
                <a:latin typeface="Courier New" panose="02070309020205020404" pitchFamily="49" charset="0"/>
              </a:rPr>
              <a:t> </a:t>
            </a:r>
            <a:r>
              <a:rPr lang="en-US" altLang="zh-CN" b="0" i="0" dirty="0">
                <a:solidFill>
                  <a:srgbClr val="666666"/>
                </a:solidFill>
                <a:effectLst/>
                <a:latin typeface="Courier New" panose="02070309020205020404" pitchFamily="49" charset="0"/>
              </a:rPr>
              <a:t>//</a:t>
            </a:r>
            <a:r>
              <a:rPr lang="zh-CN" altLang="en-US" b="0" i="0" dirty="0">
                <a:solidFill>
                  <a:srgbClr val="666666"/>
                </a:solidFill>
                <a:effectLst/>
                <a:latin typeface="Courier New" panose="02070309020205020404" pitchFamily="49" charset="0"/>
              </a:rPr>
              <a:t>在等待的线程池中唤醒一个需要运行的线程</a:t>
            </a:r>
            <a:endParaRPr lang="zh-CN" altLang="fr-FR" b="0" i="0" dirty="0">
              <a:solidFill>
                <a:srgbClr val="666666"/>
              </a:solidFill>
              <a:effectLst/>
              <a:latin typeface="Courier New" panose="02070309020205020404" pitchFamily="49" charset="0"/>
            </a:endParaRPr>
          </a:p>
        </p:txBody>
      </p:sp>
      <p:sp>
        <p:nvSpPr>
          <p:cNvPr id="18" name="文本框 17">
            <a:extLst>
              <a:ext uri="{FF2B5EF4-FFF2-40B4-BE49-F238E27FC236}">
                <a16:creationId xmlns:a16="http://schemas.microsoft.com/office/drawing/2014/main" id="{79B4B2CA-2ECF-2E67-90E5-997943112923}"/>
              </a:ext>
            </a:extLst>
          </p:cNvPr>
          <p:cNvSpPr txBox="1"/>
          <p:nvPr/>
        </p:nvSpPr>
        <p:spPr>
          <a:xfrm>
            <a:off x="7013575" y="3406800"/>
            <a:ext cx="6197600" cy="646331"/>
          </a:xfrm>
          <a:prstGeom prst="rect">
            <a:avLst/>
          </a:prstGeom>
          <a:noFill/>
        </p:spPr>
        <p:txBody>
          <a:bodyPr wrap="square">
            <a:spAutoFit/>
          </a:bodyPr>
          <a:lstStyle/>
          <a:p>
            <a:r>
              <a:rPr lang="en-US" altLang="zh-CN" b="0" i="0" dirty="0">
                <a:solidFill>
                  <a:srgbClr val="CF9511"/>
                </a:solidFill>
                <a:effectLst/>
                <a:latin typeface="Courier New" panose="02070309020205020404" pitchFamily="49" charset="0"/>
              </a:rPr>
              <a:t>4. int</a:t>
            </a:r>
            <a:r>
              <a:rPr lang="en-US" altLang="zh-CN" b="0" i="0" dirty="0">
                <a:solidFill>
                  <a:srgbClr val="666666"/>
                </a:solidFill>
                <a:effectLst/>
                <a:latin typeface="Courier New" panose="02070309020205020404" pitchFamily="49" charset="0"/>
              </a:rPr>
              <a:t> </a:t>
            </a:r>
            <a:r>
              <a:rPr lang="en-US" altLang="zh-CN" b="0" i="0" dirty="0" err="1">
                <a:solidFill>
                  <a:srgbClr val="666666"/>
                </a:solidFill>
                <a:effectLst/>
                <a:latin typeface="Courier New" panose="02070309020205020404" pitchFamily="49" charset="0"/>
              </a:rPr>
              <a:t>cnd_broadcast</a:t>
            </a:r>
            <a:r>
              <a:rPr lang="zh-CN" altLang="en-US" b="0" i="0" dirty="0">
                <a:solidFill>
                  <a:srgbClr val="666666"/>
                </a:solidFill>
                <a:effectLst/>
                <a:latin typeface="Courier New" panose="02070309020205020404" pitchFamily="49" charset="0"/>
              </a:rPr>
              <a:t>（</a:t>
            </a:r>
            <a:r>
              <a:rPr lang="en-US" altLang="zh-CN" b="0" i="0" dirty="0" err="1">
                <a:solidFill>
                  <a:srgbClr val="666666"/>
                </a:solidFill>
                <a:effectLst/>
                <a:latin typeface="Courier New" panose="02070309020205020404" pitchFamily="49" charset="0"/>
              </a:rPr>
              <a:t>cnd_t</a:t>
            </a:r>
            <a:r>
              <a:rPr lang="en-US" altLang="zh-CN" b="0" i="0" dirty="0">
                <a:solidFill>
                  <a:srgbClr val="3030EE"/>
                </a:solidFill>
                <a:effectLst/>
                <a:latin typeface="Courier New" panose="02070309020205020404" pitchFamily="49" charset="0"/>
              </a:rPr>
              <a:t>*</a:t>
            </a:r>
            <a:r>
              <a:rPr lang="en-US" altLang="zh-CN" b="0" i="0" dirty="0" err="1">
                <a:solidFill>
                  <a:srgbClr val="666666"/>
                </a:solidFill>
                <a:effectLst/>
                <a:latin typeface="Courier New" panose="02070309020205020404" pitchFamily="49" charset="0"/>
              </a:rPr>
              <a:t>cond</a:t>
            </a:r>
            <a:r>
              <a:rPr lang="zh-CN" altLang="en-US" b="0" i="0" dirty="0">
                <a:solidFill>
                  <a:srgbClr val="666666"/>
                </a:solidFill>
                <a:effectLst/>
                <a:latin typeface="Courier New" panose="02070309020205020404" pitchFamily="49" charset="0"/>
              </a:rPr>
              <a:t>）；</a:t>
            </a:r>
          </a:p>
          <a:p>
            <a:pPr algn="l"/>
            <a:r>
              <a:rPr lang="en-US" altLang="zh-CN" dirty="0">
                <a:solidFill>
                  <a:srgbClr val="666666"/>
                </a:solidFill>
                <a:latin typeface="Courier New" panose="02070309020205020404" pitchFamily="49" charset="0"/>
              </a:rPr>
              <a:t>//</a:t>
            </a:r>
            <a:r>
              <a:rPr lang="zh-CN" altLang="en-US" dirty="0">
                <a:solidFill>
                  <a:srgbClr val="666666"/>
                </a:solidFill>
                <a:latin typeface="Courier New" panose="02070309020205020404" pitchFamily="49" charset="0"/>
              </a:rPr>
              <a:t>唤醒所有线程</a:t>
            </a:r>
            <a:endParaRPr lang="zh-CN" altLang="fr-FR" b="0" i="0" dirty="0">
              <a:solidFill>
                <a:srgbClr val="666666"/>
              </a:solidFill>
              <a:effectLst/>
              <a:latin typeface="Courier New" panose="02070309020205020404" pitchFamily="49" charset="0"/>
            </a:endParaRPr>
          </a:p>
        </p:txBody>
      </p:sp>
      <p:sp>
        <p:nvSpPr>
          <p:cNvPr id="22" name="文本框 21">
            <a:extLst>
              <a:ext uri="{FF2B5EF4-FFF2-40B4-BE49-F238E27FC236}">
                <a16:creationId xmlns:a16="http://schemas.microsoft.com/office/drawing/2014/main" id="{80E66844-370B-F98A-44E9-8CE374F00DC9}"/>
              </a:ext>
            </a:extLst>
          </p:cNvPr>
          <p:cNvSpPr txBox="1"/>
          <p:nvPr/>
        </p:nvSpPr>
        <p:spPr>
          <a:xfrm>
            <a:off x="7013575" y="4420565"/>
            <a:ext cx="6604000" cy="584775"/>
          </a:xfrm>
          <a:prstGeom prst="rect">
            <a:avLst/>
          </a:prstGeom>
          <a:noFill/>
        </p:spPr>
        <p:txBody>
          <a:bodyPr wrap="square">
            <a:spAutoFit/>
          </a:bodyPr>
          <a:lstStyle/>
          <a:p>
            <a:pPr algn="l"/>
            <a:r>
              <a:rPr lang="en-US" altLang="zh-CN" sz="1600" b="0" i="0" dirty="0">
                <a:solidFill>
                  <a:srgbClr val="CF9511"/>
                </a:solidFill>
                <a:effectLst/>
                <a:latin typeface="Courier New" panose="02070309020205020404" pitchFamily="49" charset="0"/>
              </a:rPr>
              <a:t>5.int</a:t>
            </a:r>
            <a:r>
              <a:rPr lang="en-US" altLang="zh-CN" sz="1600" b="0" i="0" dirty="0">
                <a:solidFill>
                  <a:srgbClr val="666666"/>
                </a:solidFill>
                <a:effectLst/>
                <a:latin typeface="Courier New" panose="02070309020205020404" pitchFamily="49" charset="0"/>
              </a:rPr>
              <a:t> </a:t>
            </a:r>
            <a:r>
              <a:rPr lang="en-US" altLang="zh-CN" sz="1600" b="0" i="0" dirty="0" err="1">
                <a:solidFill>
                  <a:srgbClr val="666666"/>
                </a:solidFill>
                <a:effectLst/>
                <a:latin typeface="Courier New" panose="02070309020205020404" pitchFamily="49" charset="0"/>
              </a:rPr>
              <a:t>cnd_wait</a:t>
            </a:r>
            <a:r>
              <a:rPr lang="zh-CN" altLang="en-US" sz="1600" b="0" i="0" dirty="0">
                <a:solidFill>
                  <a:srgbClr val="666666"/>
                </a:solidFill>
                <a:effectLst/>
                <a:latin typeface="Courier New" panose="02070309020205020404" pitchFamily="49" charset="0"/>
              </a:rPr>
              <a:t>（</a:t>
            </a:r>
            <a:r>
              <a:rPr lang="en-US" altLang="zh-CN" sz="1600" b="0" i="0" dirty="0" err="1">
                <a:solidFill>
                  <a:srgbClr val="666666"/>
                </a:solidFill>
                <a:effectLst/>
                <a:latin typeface="Courier New" panose="02070309020205020404" pitchFamily="49" charset="0"/>
              </a:rPr>
              <a:t>cnd_t</a:t>
            </a:r>
            <a:r>
              <a:rPr lang="en-US" altLang="zh-CN" sz="1600" b="0" i="0" dirty="0">
                <a:solidFill>
                  <a:srgbClr val="3030EE"/>
                </a:solidFill>
                <a:effectLst/>
                <a:latin typeface="Courier New" panose="02070309020205020404" pitchFamily="49" charset="0"/>
              </a:rPr>
              <a:t>*</a:t>
            </a:r>
            <a:r>
              <a:rPr lang="en-US" altLang="zh-CN" sz="1600" b="0" i="0" dirty="0" err="1">
                <a:solidFill>
                  <a:srgbClr val="666666"/>
                </a:solidFill>
                <a:effectLst/>
                <a:latin typeface="Courier New" panose="02070309020205020404" pitchFamily="49" charset="0"/>
              </a:rPr>
              <a:t>cond</a:t>
            </a:r>
            <a:r>
              <a:rPr lang="zh-CN" altLang="en-US" sz="1600" b="0" i="0" dirty="0">
                <a:solidFill>
                  <a:srgbClr val="666666"/>
                </a:solidFill>
                <a:effectLst/>
                <a:latin typeface="Courier New" panose="02070309020205020404" pitchFamily="49" charset="0"/>
              </a:rPr>
              <a:t>，</a:t>
            </a:r>
            <a:r>
              <a:rPr lang="en-US" altLang="zh-CN" sz="1600" b="0" i="0" dirty="0" err="1">
                <a:solidFill>
                  <a:srgbClr val="666666"/>
                </a:solidFill>
                <a:effectLst/>
                <a:latin typeface="Courier New" panose="02070309020205020404" pitchFamily="49" charset="0"/>
              </a:rPr>
              <a:t>mtx_t</a:t>
            </a:r>
            <a:r>
              <a:rPr lang="en-US" altLang="zh-CN" sz="1600" b="0" i="0" dirty="0">
                <a:solidFill>
                  <a:srgbClr val="3030EE"/>
                </a:solidFill>
                <a:effectLst/>
                <a:latin typeface="Courier New" panose="02070309020205020404" pitchFamily="49" charset="0"/>
              </a:rPr>
              <a:t>*</a:t>
            </a:r>
            <a:r>
              <a:rPr lang="en-US" altLang="zh-CN" sz="1600" b="0" i="0" dirty="0" err="1">
                <a:solidFill>
                  <a:srgbClr val="666666"/>
                </a:solidFill>
                <a:effectLst/>
                <a:latin typeface="Courier New" panose="02070309020205020404" pitchFamily="49" charset="0"/>
              </a:rPr>
              <a:t>mtx</a:t>
            </a:r>
            <a:r>
              <a:rPr lang="zh-CN" altLang="en-US" sz="1600" b="0" i="0" dirty="0">
                <a:solidFill>
                  <a:srgbClr val="666666"/>
                </a:solidFill>
                <a:effectLst/>
                <a:latin typeface="Courier New" panose="02070309020205020404" pitchFamily="49" charset="0"/>
              </a:rPr>
              <a:t>）；</a:t>
            </a:r>
            <a:endParaRPr lang="en-US" altLang="zh-CN" sz="1600" b="0" i="0" dirty="0">
              <a:solidFill>
                <a:srgbClr val="666666"/>
              </a:solidFill>
              <a:effectLst/>
              <a:latin typeface="Courier New" panose="02070309020205020404" pitchFamily="49" charset="0"/>
            </a:endParaRPr>
          </a:p>
          <a:p>
            <a:pPr algn="l"/>
            <a:r>
              <a:rPr lang="en-US" altLang="zh-CN" sz="1600" dirty="0">
                <a:solidFill>
                  <a:srgbClr val="666666"/>
                </a:solidFill>
                <a:latin typeface="Courier New" panose="02070309020205020404" pitchFamily="49" charset="0"/>
              </a:rPr>
              <a:t>//</a:t>
            </a:r>
            <a:r>
              <a:rPr lang="zh-CN" altLang="en-US" sz="1600" dirty="0">
                <a:solidFill>
                  <a:srgbClr val="666666"/>
                </a:solidFill>
                <a:latin typeface="Courier New" panose="02070309020205020404" pitchFamily="49" charset="0"/>
              </a:rPr>
              <a:t>阻塞正在调用的线程，如果持有互斥，释放互斥</a:t>
            </a:r>
            <a:endParaRPr lang="zh-CN" altLang="en-US" sz="1600" b="0" i="0" dirty="0">
              <a:solidFill>
                <a:srgbClr val="666666"/>
              </a:solidFill>
              <a:effectLst/>
              <a:latin typeface="Courier New" panose="02070309020205020404" pitchFamily="49" charset="0"/>
            </a:endParaRPr>
          </a:p>
        </p:txBody>
      </p:sp>
    </p:spTree>
    <p:custDataLst>
      <p:tags r:id="rId1"/>
    </p:custDataLst>
    <p:extLst>
      <p:ext uri="{BB962C8B-B14F-4D97-AF65-F5344CB8AC3E}">
        <p14:creationId xmlns:p14="http://schemas.microsoft.com/office/powerpoint/2010/main" val="2199001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1000">
              <a:schemeClr val="accent4"/>
            </a:gs>
            <a:gs pos="100000">
              <a:schemeClr val="bg1"/>
            </a:gs>
          </a:gsLst>
          <a:lin ang="2700000" scaled="1"/>
        </a:gradFill>
        <a:effectLst/>
      </p:bgPr>
    </p:bg>
    <p:spTree>
      <p:nvGrpSpPr>
        <p:cNvPr id="1" name=""/>
        <p:cNvGrpSpPr/>
        <p:nvPr/>
      </p:nvGrpSpPr>
      <p:grpSpPr>
        <a:xfrm>
          <a:off x="0" y="0"/>
          <a:ext cx="0" cy="0"/>
          <a:chOff x="0" y="0"/>
          <a:chExt cx="0" cy="0"/>
        </a:xfrm>
      </p:grpSpPr>
      <p:sp>
        <p:nvSpPr>
          <p:cNvPr id="25" name="iSHEJI-3">
            <a:extLst>
              <a:ext uri="{FF2B5EF4-FFF2-40B4-BE49-F238E27FC236}">
                <a16:creationId xmlns:a16="http://schemas.microsoft.com/office/drawing/2014/main" id="{85A6C100-A2E6-47FC-AF0B-873370ED9F1E}"/>
              </a:ext>
            </a:extLst>
          </p:cNvPr>
          <p:cNvSpPr>
            <a:spLocks noChangeArrowheads="1"/>
          </p:cNvSpPr>
          <p:nvPr/>
        </p:nvSpPr>
        <p:spPr bwMode="auto">
          <a:xfrm>
            <a:off x="1003300" y="1108755"/>
            <a:ext cx="3169137" cy="3200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ysClr val="windowText" lastClr="000000"/>
                </a:solidFill>
                <a:latin typeface="Arial" panose="020B0604020202020204" pitchFamily="34" charset="0"/>
              </a:defRPr>
            </a:lvl1pPr>
            <a:lvl2pPr marL="457200" eaLnBrk="0" fontAlgn="base" hangingPunct="0">
              <a:spcBef>
                <a:spcPct val="0"/>
              </a:spcBef>
              <a:spcAft>
                <a:spcPct val="0"/>
              </a:spcAft>
              <a:defRPr>
                <a:solidFill>
                  <a:sysClr val="windowText" lastClr="000000"/>
                </a:solidFill>
                <a:latin typeface="Arial" panose="020B0604020202020204" pitchFamily="34" charset="0"/>
              </a:defRPr>
            </a:lvl2pPr>
            <a:lvl3pPr marL="914400" eaLnBrk="0" fontAlgn="base" hangingPunct="0">
              <a:spcBef>
                <a:spcPct val="0"/>
              </a:spcBef>
              <a:spcAft>
                <a:spcPct val="0"/>
              </a:spcAft>
              <a:defRPr>
                <a:solidFill>
                  <a:sysClr val="windowText" lastClr="000000"/>
                </a:solidFill>
                <a:latin typeface="Arial" panose="020B0604020202020204" pitchFamily="34" charset="0"/>
              </a:defRPr>
            </a:lvl3pPr>
            <a:lvl4pPr marL="1371600" eaLnBrk="0" fontAlgn="base" hangingPunct="0">
              <a:spcBef>
                <a:spcPct val="0"/>
              </a:spcBef>
              <a:spcAft>
                <a:spcPct val="0"/>
              </a:spcAft>
              <a:defRPr>
                <a:solidFill>
                  <a:sysClr val="windowText" lastClr="000000"/>
                </a:solidFill>
                <a:latin typeface="Arial" panose="020B0604020202020204" pitchFamily="34" charset="0"/>
              </a:defRPr>
            </a:lvl4pPr>
            <a:lvl5pPr marL="1828800" eaLnBrk="0" fontAlgn="base" hangingPunct="0">
              <a:spcBef>
                <a:spcPct val="0"/>
              </a:spcBef>
              <a:spcAft>
                <a:spcPct val="0"/>
              </a:spcAft>
              <a:defRPr>
                <a:solidFill>
                  <a:sysClr val="windowText" lastClr="000000"/>
                </a:solidFill>
                <a:latin typeface="Arial" panose="020B0604020202020204" pitchFamily="34" charset="0"/>
              </a:defRPr>
            </a:lvl5pPr>
            <a:lvl6pPr marL="2286000" eaLnBrk="0" fontAlgn="base" hangingPunct="0">
              <a:spcBef>
                <a:spcPct val="0"/>
              </a:spcBef>
              <a:spcAft>
                <a:spcPct val="0"/>
              </a:spcAft>
              <a:defRPr>
                <a:solidFill>
                  <a:sysClr val="windowText" lastClr="000000"/>
                </a:solidFill>
                <a:latin typeface="Arial" panose="020B0604020202020204" pitchFamily="34" charset="0"/>
              </a:defRPr>
            </a:lvl6pPr>
            <a:lvl7pPr marL="2743200" eaLnBrk="0" fontAlgn="base" hangingPunct="0">
              <a:spcBef>
                <a:spcPct val="0"/>
              </a:spcBef>
              <a:spcAft>
                <a:spcPct val="0"/>
              </a:spcAft>
              <a:defRPr>
                <a:solidFill>
                  <a:sysClr val="windowText" lastClr="000000"/>
                </a:solidFill>
                <a:latin typeface="Arial" panose="020B0604020202020204" pitchFamily="34" charset="0"/>
              </a:defRPr>
            </a:lvl7pPr>
            <a:lvl8pPr marL="3200400" eaLnBrk="0" fontAlgn="base" hangingPunct="0">
              <a:spcBef>
                <a:spcPct val="0"/>
              </a:spcBef>
              <a:spcAft>
                <a:spcPct val="0"/>
              </a:spcAft>
              <a:defRPr>
                <a:solidFill>
                  <a:sysClr val="windowText" lastClr="000000"/>
                </a:solidFill>
                <a:latin typeface="Arial" panose="020B0604020202020204" pitchFamily="34" charset="0"/>
              </a:defRPr>
            </a:lvl8pPr>
            <a:lvl9pPr marL="3657600" eaLnBrk="0" fontAlgn="base" hangingPunct="0">
              <a:spcBef>
                <a:spcPct val="0"/>
              </a:spcBef>
              <a:spcAft>
                <a:spcPct val="0"/>
              </a:spcAft>
              <a:defRPr>
                <a:solidFill>
                  <a:sysClr val="windowText" lastClr="000000"/>
                </a:solidFill>
                <a:latin typeface="Arial" panose="020B0604020202020204" pitchFamily="34" charset="0"/>
              </a:defRPr>
            </a:lvl9pPr>
          </a:lstStyle>
          <a:p>
            <a:pPr marL="0" marR="0" lvl="0" indent="0" algn="l" defTabSz="609600" rtl="0" eaLnBrk="0" fontAlgn="base" latinLnBrk="0" hangingPunct="0">
              <a:lnSpc>
                <a:spcPct val="100000"/>
              </a:lnSpc>
              <a:spcBef>
                <a:spcPct val="0"/>
              </a:spcBef>
              <a:spcAft>
                <a:spcPct val="0"/>
              </a:spcAft>
              <a:buClrTx/>
              <a:buSzTx/>
              <a:buFontTx/>
              <a:buNone/>
              <a:tabLst/>
              <a:defRPr/>
            </a:pPr>
            <a:r>
              <a:rPr kumimoji="0" lang="en-US" altLang="en-US" sz="20800" b="0" i="0" u="none" strike="noStrike" kern="1200" cap="none" spc="0" normalizeH="0" baseline="0" noProof="0" dirty="0">
                <a:ln w="19050">
                  <a:noFill/>
                </a:ln>
                <a:solidFill>
                  <a:srgbClr val="1086F4"/>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sym typeface="字魂59号-创粗黑" panose="00000500000000000000" pitchFamily="2" charset="-122"/>
              </a:rPr>
              <a:t>02</a:t>
            </a:r>
          </a:p>
        </p:txBody>
      </p:sp>
      <p:sp>
        <p:nvSpPr>
          <p:cNvPr id="26" name="iSHEJI-4">
            <a:extLst>
              <a:ext uri="{FF2B5EF4-FFF2-40B4-BE49-F238E27FC236}">
                <a16:creationId xmlns:a16="http://schemas.microsoft.com/office/drawing/2014/main" id="{48B20537-26C9-4FD9-A29F-FF200FBCAC2E}"/>
              </a:ext>
            </a:extLst>
          </p:cNvPr>
          <p:cNvSpPr txBox="1"/>
          <p:nvPr/>
        </p:nvSpPr>
        <p:spPr>
          <a:xfrm>
            <a:off x="6738617" y="3971077"/>
            <a:ext cx="4780283" cy="677108"/>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srgbClr val="1086F4"/>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Code architecture</a:t>
            </a:r>
          </a:p>
        </p:txBody>
      </p:sp>
      <p:sp>
        <p:nvSpPr>
          <p:cNvPr id="27" name="iSHEJI-5">
            <a:extLst>
              <a:ext uri="{FF2B5EF4-FFF2-40B4-BE49-F238E27FC236}">
                <a16:creationId xmlns:a16="http://schemas.microsoft.com/office/drawing/2014/main" id="{3CEE8F7C-EAB6-4695-94CC-2E7C2C959BDD}"/>
              </a:ext>
            </a:extLst>
          </p:cNvPr>
          <p:cNvSpPr txBox="1"/>
          <p:nvPr/>
        </p:nvSpPr>
        <p:spPr>
          <a:xfrm>
            <a:off x="9787657" y="4704329"/>
            <a:ext cx="1731243" cy="369332"/>
          </a:xfrm>
          <a:prstGeom prst="rect">
            <a:avLst/>
          </a:prstGeom>
          <a:noFill/>
        </p:spPr>
        <p:txBody>
          <a:bodyPr wrap="none" lIns="0" tIns="0" rIns="0" bIns="0">
            <a:spAutoFit/>
          </a:bodyPr>
          <a:lstStyle/>
          <a:p>
            <a:pPr marL="342900" marR="0" lvl="0" indent="-342900" algn="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300" normalizeH="0" baseline="0" noProof="0" dirty="0">
                <a:ln>
                  <a:noFill/>
                </a:ln>
                <a:solidFill>
                  <a:srgbClr val="000000">
                    <a:lumMod val="85000"/>
                    <a:lumOff val="15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代码架构</a:t>
            </a:r>
          </a:p>
        </p:txBody>
      </p:sp>
      <p:cxnSp>
        <p:nvCxnSpPr>
          <p:cNvPr id="28" name="iSHEJI-7">
            <a:extLst>
              <a:ext uri="{FF2B5EF4-FFF2-40B4-BE49-F238E27FC236}">
                <a16:creationId xmlns:a16="http://schemas.microsoft.com/office/drawing/2014/main" id="{3B63C4E6-4A38-41B6-BAEA-1EEBF7CF4715}"/>
              </a:ext>
            </a:extLst>
          </p:cNvPr>
          <p:cNvCxnSpPr>
            <a:cxnSpLocks/>
          </p:cNvCxnSpPr>
          <p:nvPr/>
        </p:nvCxnSpPr>
        <p:spPr>
          <a:xfrm flipH="1">
            <a:off x="4172437" y="3443100"/>
            <a:ext cx="68673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iSHEJI-8">
            <a:extLst>
              <a:ext uri="{FF2B5EF4-FFF2-40B4-BE49-F238E27FC236}">
                <a16:creationId xmlns:a16="http://schemas.microsoft.com/office/drawing/2014/main" id="{2A5B8F74-B195-42CB-BB95-5EE8FDB9DF7D}"/>
              </a:ext>
            </a:extLst>
          </p:cNvPr>
          <p:cNvCxnSpPr>
            <a:cxnSpLocks/>
          </p:cNvCxnSpPr>
          <p:nvPr/>
        </p:nvCxnSpPr>
        <p:spPr>
          <a:xfrm flipH="1">
            <a:off x="5038725" y="3443100"/>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gaoding-4">
            <a:extLst>
              <a:ext uri="{FF2B5EF4-FFF2-40B4-BE49-F238E27FC236}">
                <a16:creationId xmlns:a16="http://schemas.microsoft.com/office/drawing/2014/main" id="{168B6374-F7C4-47C8-81F5-48EB90F69736}"/>
              </a:ext>
            </a:extLst>
          </p:cNvPr>
          <p:cNvSpPr/>
          <p:nvPr/>
        </p:nvSpPr>
        <p:spPr>
          <a:xfrm rot="19811447">
            <a:off x="-291454" y="3195952"/>
            <a:ext cx="856934" cy="856934"/>
          </a:xfrm>
          <a:prstGeom prst="roundRect">
            <a:avLst>
              <a:gd name="adj" fmla="val 29561"/>
            </a:avLst>
          </a:prstGeom>
          <a:solidFill>
            <a:schemeClr val="accent2"/>
          </a:solidFill>
          <a:ln w="12700" cap="flat" cmpd="sng" algn="ctr">
            <a:noFill/>
            <a:prstDash val="solid"/>
            <a:miter lim="800000"/>
          </a:ln>
          <a:effectLst>
            <a:softEdge rad="2540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5" name="gaoding-4">
            <a:extLst>
              <a:ext uri="{FF2B5EF4-FFF2-40B4-BE49-F238E27FC236}">
                <a16:creationId xmlns:a16="http://schemas.microsoft.com/office/drawing/2014/main" id="{1166231A-3542-4BF8-BD0F-7788DFC46273}"/>
              </a:ext>
            </a:extLst>
          </p:cNvPr>
          <p:cNvSpPr/>
          <p:nvPr/>
        </p:nvSpPr>
        <p:spPr>
          <a:xfrm rot="21113512">
            <a:off x="4102391" y="2854189"/>
            <a:ext cx="140094" cy="140094"/>
          </a:xfrm>
          <a:prstGeom prst="roundRect">
            <a:avLst>
              <a:gd name="adj" fmla="val 29561"/>
            </a:avLst>
          </a:prstGeom>
          <a:solidFill>
            <a:schemeClr val="accent3"/>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7" name="gaoding-4">
            <a:extLst>
              <a:ext uri="{FF2B5EF4-FFF2-40B4-BE49-F238E27FC236}">
                <a16:creationId xmlns:a16="http://schemas.microsoft.com/office/drawing/2014/main" id="{5AF0175E-595E-43E4-A093-53249A3558F1}"/>
              </a:ext>
            </a:extLst>
          </p:cNvPr>
          <p:cNvSpPr/>
          <p:nvPr/>
        </p:nvSpPr>
        <p:spPr>
          <a:xfrm rot="21104609">
            <a:off x="1977588" y="981665"/>
            <a:ext cx="405556" cy="405556"/>
          </a:xfrm>
          <a:prstGeom prst="roundRect">
            <a:avLst>
              <a:gd name="adj" fmla="val 29561"/>
            </a:avLst>
          </a:prstGeom>
          <a:solidFill>
            <a:schemeClr val="accent5"/>
          </a:solidFill>
          <a:ln w="12700" cap="flat" cmpd="sng" algn="ctr">
            <a:noFill/>
            <a:prstDash val="solid"/>
            <a:miter lim="800000"/>
          </a:ln>
          <a:effectLst>
            <a:softEdge rad="889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Tree>
    <p:custDataLst>
      <p:tags r:id="rId1"/>
    </p:custDataLst>
    <p:extLst>
      <p:ext uri="{BB962C8B-B14F-4D97-AF65-F5344CB8AC3E}">
        <p14:creationId xmlns:p14="http://schemas.microsoft.com/office/powerpoint/2010/main" val="9754950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2.1</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宏观代码架构</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文本框 6">
            <a:extLst>
              <a:ext uri="{FF2B5EF4-FFF2-40B4-BE49-F238E27FC236}">
                <a16:creationId xmlns:a16="http://schemas.microsoft.com/office/drawing/2014/main" id="{522E18AC-D0DC-627E-B843-142FFEC72175}"/>
              </a:ext>
            </a:extLst>
          </p:cNvPr>
          <p:cNvSpPr txBox="1"/>
          <p:nvPr/>
        </p:nvSpPr>
        <p:spPr>
          <a:xfrm>
            <a:off x="550334" y="2163782"/>
            <a:ext cx="6197600" cy="4524315"/>
          </a:xfrm>
          <a:prstGeom prst="rect">
            <a:avLst/>
          </a:prstGeom>
          <a:noFill/>
        </p:spPr>
        <p:txBody>
          <a:bodyPr wrap="square">
            <a:spAutoFit/>
          </a:bodyPr>
          <a:lstStyle/>
          <a:p>
            <a:r>
              <a:rPr lang="zh-CN" altLang="en-US" dirty="0"/>
              <a:t>多任务处理能力：操作系统可以同时处理多个任务，这对于机器人小车的控制系统来说非常重要，因为它需要同时处理多个任务，如传感器数据的采集、处理和控制指令的执行等。</a:t>
            </a:r>
            <a:endParaRPr lang="en-US" altLang="zh-CN" dirty="0"/>
          </a:p>
          <a:p>
            <a:endParaRPr lang="zh-CN" altLang="en-US" dirty="0"/>
          </a:p>
          <a:p>
            <a:r>
              <a:rPr lang="zh-CN" altLang="en-US" dirty="0"/>
              <a:t>硬件抽象能力：操作系统可以对硬件进行抽象，提供统一的接口，这对于机器人小车的控制系统来说也非常重要，因为它需要与多种硬件设备进行交互，如各种传感器、执行器等。</a:t>
            </a:r>
          </a:p>
          <a:p>
            <a:r>
              <a:rPr lang="zh-CN" altLang="en-US" dirty="0"/>
              <a:t>稳定性和可靠性：操作系统通常具有较高的稳定性和可靠性，这对于机器人小车来说也非常重要，因为它需要长时间稳定运行，不能出现误操作等问题。</a:t>
            </a:r>
            <a:endParaRPr lang="en-US" altLang="zh-CN" dirty="0"/>
          </a:p>
          <a:p>
            <a:endParaRPr lang="zh-CN" altLang="en-US" dirty="0"/>
          </a:p>
          <a:p>
            <a:r>
              <a:rPr lang="zh-CN" altLang="en-US" dirty="0"/>
              <a:t>软件开发效率：使用操作系统可以大大提高软件开发效率，因为操作系统提供了许多常用的库和工具，可以帮助开发人员快速开发和调试控制系统的软件</a:t>
            </a:r>
            <a:endParaRPr lang="en-US" altLang="zh-CN" dirty="0"/>
          </a:p>
          <a:p>
            <a:endParaRPr lang="en-US" altLang="zh-CN" dirty="0"/>
          </a:p>
          <a:p>
            <a:r>
              <a:rPr lang="zh-CN" altLang="en-US" dirty="0"/>
              <a:t>分布式能力和</a:t>
            </a:r>
            <a:r>
              <a:rPr lang="en-US" altLang="zh-CN" dirty="0"/>
              <a:t>NAPI</a:t>
            </a:r>
            <a:r>
              <a:rPr lang="zh-CN" altLang="en-US" dirty="0"/>
              <a:t>能力：软件用户态程序多设备交互协作</a:t>
            </a:r>
          </a:p>
        </p:txBody>
      </p:sp>
      <p:sp>
        <p:nvSpPr>
          <p:cNvPr id="9" name="文本框 8">
            <a:extLst>
              <a:ext uri="{FF2B5EF4-FFF2-40B4-BE49-F238E27FC236}">
                <a16:creationId xmlns:a16="http://schemas.microsoft.com/office/drawing/2014/main" id="{8307172F-03C8-9DE2-5571-E288D664F777}"/>
              </a:ext>
            </a:extLst>
          </p:cNvPr>
          <p:cNvSpPr txBox="1"/>
          <p:nvPr/>
        </p:nvSpPr>
        <p:spPr>
          <a:xfrm>
            <a:off x="550334" y="1562038"/>
            <a:ext cx="6629400" cy="369332"/>
          </a:xfrm>
          <a:prstGeom prst="rect">
            <a:avLst/>
          </a:prstGeom>
          <a:noFill/>
        </p:spPr>
        <p:txBody>
          <a:bodyPr wrap="square" rtlCol="0">
            <a:spAutoFit/>
          </a:bodyPr>
          <a:lstStyle/>
          <a:p>
            <a:r>
              <a:rPr lang="zh-CN" altLang="en-US" b="1" dirty="0"/>
              <a:t>为什么在机器人车机系统上要搭载</a:t>
            </a:r>
            <a:r>
              <a:rPr lang="en-US" altLang="zh-CN" b="1" dirty="0" err="1"/>
              <a:t>Openharmony</a:t>
            </a:r>
            <a:endParaRPr lang="zh-CN" altLang="en-US" b="1" dirty="0"/>
          </a:p>
        </p:txBody>
      </p:sp>
    </p:spTree>
    <p:custDataLst>
      <p:tags r:id="rId1"/>
    </p:custDataLst>
    <p:extLst>
      <p:ext uri="{BB962C8B-B14F-4D97-AF65-F5344CB8AC3E}">
        <p14:creationId xmlns:p14="http://schemas.microsoft.com/office/powerpoint/2010/main" val="17046832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2.1</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宏观代码架构</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3" name="文本框 2">
            <a:extLst>
              <a:ext uri="{FF2B5EF4-FFF2-40B4-BE49-F238E27FC236}">
                <a16:creationId xmlns:a16="http://schemas.microsoft.com/office/drawing/2014/main" id="{34B5B589-7DDA-FDD8-11F5-7E28CEC761F6}"/>
              </a:ext>
            </a:extLst>
          </p:cNvPr>
          <p:cNvSpPr txBox="1"/>
          <p:nvPr/>
        </p:nvSpPr>
        <p:spPr>
          <a:xfrm>
            <a:off x="475999" y="1643982"/>
            <a:ext cx="6197600" cy="3139321"/>
          </a:xfrm>
          <a:prstGeom prst="rect">
            <a:avLst/>
          </a:prstGeom>
          <a:noFill/>
        </p:spPr>
        <p:txBody>
          <a:bodyPr wrap="square">
            <a:spAutoFit/>
          </a:bodyPr>
          <a:lstStyle/>
          <a:p>
            <a:r>
              <a:rPr lang="zh-CN" altLang="en-US" b="1" dirty="0"/>
              <a:t>├── BUILD.gn</a:t>
            </a:r>
          </a:p>
          <a:p>
            <a:r>
              <a:rPr lang="zh-CN" altLang="en-US" b="1" dirty="0"/>
              <a:t>├── ohos.build</a:t>
            </a:r>
          </a:p>
          <a:p>
            <a:r>
              <a:rPr lang="zh-CN" altLang="en-US" b="1" dirty="0"/>
              <a:t>├── test1</a:t>
            </a:r>
          </a:p>
          <a:p>
            <a:r>
              <a:rPr lang="zh-CN" altLang="en-US" b="1" dirty="0"/>
              <a:t>├── test_gpio</a:t>
            </a:r>
          </a:p>
          <a:p>
            <a:r>
              <a:rPr lang="zh-CN" altLang="en-US" b="1" dirty="0"/>
              <a:t>├── test_pwm</a:t>
            </a:r>
          </a:p>
          <a:p>
            <a:r>
              <a:rPr lang="zh-CN" altLang="en-US" b="1" dirty="0"/>
              <a:t>├── test_serial</a:t>
            </a:r>
          </a:p>
          <a:p>
            <a:r>
              <a:rPr lang="zh-CN" altLang="en-US" b="1" dirty="0"/>
              <a:t>├── test_tcp</a:t>
            </a:r>
            <a:endParaRPr lang="en-US" altLang="zh-CN" b="1" dirty="0"/>
          </a:p>
          <a:p>
            <a:r>
              <a:rPr lang="en-US" altLang="zh-CN" b="1" dirty="0"/>
              <a:t> |---</a:t>
            </a:r>
            <a:r>
              <a:rPr lang="en-US" altLang="zh-CN" b="1" dirty="0" err="1"/>
              <a:t>test_ADC</a:t>
            </a:r>
            <a:endParaRPr lang="en-US" altLang="zh-CN" b="1" dirty="0"/>
          </a:p>
          <a:p>
            <a:r>
              <a:rPr lang="en-US" altLang="zh-CN" b="1" dirty="0"/>
              <a:t> |---</a:t>
            </a:r>
            <a:r>
              <a:rPr lang="en-US" altLang="zh-CN" b="1" dirty="0" err="1"/>
              <a:t>test_BLE</a:t>
            </a:r>
            <a:endParaRPr lang="en-US" altLang="zh-CN" b="1" dirty="0"/>
          </a:p>
          <a:p>
            <a:r>
              <a:rPr lang="en-US" altLang="zh-CN" b="1" dirty="0"/>
              <a:t>|--</a:t>
            </a:r>
            <a:r>
              <a:rPr lang="en-US" altLang="zh-CN" b="1" dirty="0" err="1"/>
              <a:t>PID_controller</a:t>
            </a:r>
            <a:endParaRPr lang="en-US" altLang="zh-CN" b="1" dirty="0"/>
          </a:p>
          <a:p>
            <a:r>
              <a:rPr lang="zh-CN" altLang="en-US" b="1" dirty="0"/>
              <a:t> └── USB_CAM</a:t>
            </a:r>
          </a:p>
        </p:txBody>
      </p:sp>
      <p:sp>
        <p:nvSpPr>
          <p:cNvPr id="4" name="文本框 3">
            <a:extLst>
              <a:ext uri="{FF2B5EF4-FFF2-40B4-BE49-F238E27FC236}">
                <a16:creationId xmlns:a16="http://schemas.microsoft.com/office/drawing/2014/main" id="{C5052660-1DE4-161F-9B45-4C27DB87D277}"/>
              </a:ext>
            </a:extLst>
          </p:cNvPr>
          <p:cNvSpPr txBox="1"/>
          <p:nvPr/>
        </p:nvSpPr>
        <p:spPr>
          <a:xfrm>
            <a:off x="3366621" y="1562038"/>
            <a:ext cx="4351867" cy="923330"/>
          </a:xfrm>
          <a:prstGeom prst="rect">
            <a:avLst/>
          </a:prstGeom>
          <a:noFill/>
        </p:spPr>
        <p:txBody>
          <a:bodyPr wrap="square" rtlCol="0">
            <a:spAutoFit/>
          </a:bodyPr>
          <a:lstStyle/>
          <a:p>
            <a:r>
              <a:rPr lang="zh-CN" altLang="en-US" dirty="0"/>
              <a:t>在</a:t>
            </a:r>
            <a:r>
              <a:rPr lang="en-US" altLang="zh-CN" dirty="0" err="1"/>
              <a:t>OpenHarmony</a:t>
            </a:r>
            <a:r>
              <a:rPr lang="zh-CN" altLang="en-US" dirty="0"/>
              <a:t>中基于 </a:t>
            </a:r>
            <a:r>
              <a:rPr lang="en-US" altLang="zh-CN" dirty="0"/>
              <a:t>BUILD.gn  </a:t>
            </a:r>
            <a:r>
              <a:rPr lang="zh-CN" altLang="en-US" dirty="0"/>
              <a:t>以及 </a:t>
            </a:r>
            <a:r>
              <a:rPr lang="en-US" altLang="zh-CN" dirty="0" err="1"/>
              <a:t>ohosbuild</a:t>
            </a:r>
            <a:r>
              <a:rPr lang="zh-CN" altLang="en-US" dirty="0"/>
              <a:t>进行系统编译配置，最终通过</a:t>
            </a:r>
            <a:r>
              <a:rPr lang="en-US" altLang="zh-CN" dirty="0" err="1"/>
              <a:t>hb</a:t>
            </a:r>
            <a:r>
              <a:rPr lang="zh-CN" altLang="en-US" dirty="0"/>
              <a:t>编译工具在</a:t>
            </a:r>
            <a:r>
              <a:rPr lang="en-US" altLang="zh-CN" dirty="0"/>
              <a:t>LINUX</a:t>
            </a:r>
            <a:r>
              <a:rPr lang="zh-CN" altLang="en-US" dirty="0"/>
              <a:t>平台进行编译，</a:t>
            </a:r>
          </a:p>
        </p:txBody>
      </p:sp>
      <p:sp>
        <p:nvSpPr>
          <p:cNvPr id="5" name="文本框 4">
            <a:extLst>
              <a:ext uri="{FF2B5EF4-FFF2-40B4-BE49-F238E27FC236}">
                <a16:creationId xmlns:a16="http://schemas.microsoft.com/office/drawing/2014/main" id="{C862D7F6-9F36-62E2-670F-B0D2D525A465}"/>
              </a:ext>
            </a:extLst>
          </p:cNvPr>
          <p:cNvSpPr txBox="1"/>
          <p:nvPr/>
        </p:nvSpPr>
        <p:spPr>
          <a:xfrm>
            <a:off x="3366620" y="2891697"/>
            <a:ext cx="7910980" cy="3693319"/>
          </a:xfrm>
          <a:prstGeom prst="rect">
            <a:avLst/>
          </a:prstGeom>
          <a:noFill/>
        </p:spPr>
        <p:txBody>
          <a:bodyPr wrap="square" rtlCol="0">
            <a:spAutoFit/>
          </a:bodyPr>
          <a:lstStyle/>
          <a:p>
            <a:r>
              <a:rPr lang="zh-CN" altLang="en-US" dirty="0"/>
              <a:t>代码包中包含 </a:t>
            </a:r>
            <a:endParaRPr lang="en-US" altLang="zh-CN" dirty="0"/>
          </a:p>
          <a:p>
            <a:r>
              <a:rPr lang="zh-CN" altLang="en-US" dirty="0"/>
              <a:t> </a:t>
            </a:r>
            <a:r>
              <a:rPr lang="en-US" altLang="zh-CN" dirty="0"/>
              <a:t>1. </a:t>
            </a:r>
            <a:r>
              <a:rPr lang="en-US" altLang="zh-CN" dirty="0" err="1"/>
              <a:t>Helloworld</a:t>
            </a:r>
            <a:r>
              <a:rPr lang="zh-CN" altLang="en-US" dirty="0"/>
              <a:t>案例 </a:t>
            </a:r>
            <a:r>
              <a:rPr lang="en-US" altLang="zh-CN" dirty="0"/>
              <a:t>-</a:t>
            </a:r>
            <a:r>
              <a:rPr lang="zh-CN" altLang="en-US" dirty="0"/>
              <a:t>从零搭建一个工程</a:t>
            </a:r>
            <a:endParaRPr lang="en-US" altLang="zh-CN" dirty="0"/>
          </a:p>
          <a:p>
            <a:r>
              <a:rPr lang="en-US" altLang="zh-CN" dirty="0"/>
              <a:t>2. GPIO</a:t>
            </a:r>
            <a:r>
              <a:rPr lang="zh-CN" altLang="en-US" dirty="0"/>
              <a:t>案例  </a:t>
            </a:r>
            <a:r>
              <a:rPr lang="en-US" altLang="zh-CN" dirty="0"/>
              <a:t>- </a:t>
            </a:r>
            <a:r>
              <a:rPr lang="zh-CN" altLang="en-US" dirty="0"/>
              <a:t>使用</a:t>
            </a:r>
            <a:r>
              <a:rPr lang="en-US" altLang="zh-CN" dirty="0"/>
              <a:t>GPIO</a:t>
            </a:r>
            <a:r>
              <a:rPr lang="zh-CN" altLang="en-US" dirty="0"/>
              <a:t>驱动有源蜂鸣器</a:t>
            </a:r>
            <a:endParaRPr lang="en-US" altLang="zh-CN" dirty="0"/>
          </a:p>
          <a:p>
            <a:r>
              <a:rPr lang="en-US" altLang="zh-CN" dirty="0"/>
              <a:t>3. PWM</a:t>
            </a:r>
            <a:r>
              <a:rPr lang="zh-CN" altLang="en-US" dirty="0"/>
              <a:t>案例  </a:t>
            </a:r>
            <a:r>
              <a:rPr lang="en-US" altLang="zh-CN" dirty="0"/>
              <a:t>-  </a:t>
            </a:r>
            <a:r>
              <a:rPr lang="zh-CN" altLang="en-US" dirty="0"/>
              <a:t>使用</a:t>
            </a:r>
            <a:r>
              <a:rPr lang="en-US" altLang="zh-CN" dirty="0"/>
              <a:t>PWM</a:t>
            </a:r>
            <a:r>
              <a:rPr lang="zh-CN" altLang="en-US" dirty="0"/>
              <a:t>控制车灯进行呼吸</a:t>
            </a:r>
            <a:endParaRPr lang="en-US" altLang="zh-CN" dirty="0"/>
          </a:p>
          <a:p>
            <a:r>
              <a:rPr lang="en-US" altLang="zh-CN" dirty="0"/>
              <a:t>4. </a:t>
            </a:r>
            <a:r>
              <a:rPr lang="zh-CN" altLang="en-US" dirty="0"/>
              <a:t>串口输出案例  </a:t>
            </a:r>
            <a:r>
              <a:rPr lang="en-US" altLang="zh-CN" dirty="0"/>
              <a:t>- </a:t>
            </a:r>
            <a:r>
              <a:rPr lang="zh-CN" altLang="en-US" dirty="0"/>
              <a:t>小车底盘控制</a:t>
            </a:r>
            <a:endParaRPr lang="en-US" altLang="zh-CN" dirty="0"/>
          </a:p>
          <a:p>
            <a:r>
              <a:rPr lang="en-US" altLang="zh-CN" dirty="0"/>
              <a:t>5. </a:t>
            </a:r>
            <a:r>
              <a:rPr lang="zh-CN" altLang="en-US" dirty="0"/>
              <a:t>串口读取案例  </a:t>
            </a:r>
            <a:r>
              <a:rPr lang="en-US" altLang="zh-CN" dirty="0"/>
              <a:t>-IMU</a:t>
            </a:r>
            <a:r>
              <a:rPr lang="zh-CN" altLang="en-US" dirty="0"/>
              <a:t>数据的采集</a:t>
            </a:r>
            <a:endParaRPr lang="en-US" altLang="zh-CN" dirty="0"/>
          </a:p>
          <a:p>
            <a:r>
              <a:rPr lang="en-US" altLang="zh-CN" dirty="0"/>
              <a:t>6. </a:t>
            </a:r>
            <a:r>
              <a:rPr lang="zh-CN" altLang="en-US" dirty="0"/>
              <a:t>串口联合使用案例  </a:t>
            </a:r>
            <a:r>
              <a:rPr lang="en-US" altLang="zh-CN" dirty="0"/>
              <a:t>-</a:t>
            </a:r>
            <a:r>
              <a:rPr lang="zh-CN" altLang="en-US" dirty="0"/>
              <a:t>蓝牙小车底盘控制任务</a:t>
            </a:r>
            <a:endParaRPr lang="en-US" altLang="zh-CN" dirty="0"/>
          </a:p>
          <a:p>
            <a:r>
              <a:rPr lang="en-US" altLang="zh-CN" dirty="0"/>
              <a:t>8. TCP</a:t>
            </a:r>
            <a:r>
              <a:rPr lang="zh-CN" altLang="en-US" dirty="0"/>
              <a:t>通讯案例  </a:t>
            </a:r>
            <a:r>
              <a:rPr lang="en-US" altLang="zh-CN" dirty="0"/>
              <a:t>- TCP </a:t>
            </a:r>
            <a:r>
              <a:rPr lang="zh-CN" altLang="en-US" dirty="0"/>
              <a:t>服务端客户端通信</a:t>
            </a:r>
            <a:endParaRPr lang="en-US" altLang="zh-CN" dirty="0"/>
          </a:p>
          <a:p>
            <a:r>
              <a:rPr lang="en-US" altLang="zh-CN" dirty="0"/>
              <a:t>9.</a:t>
            </a:r>
            <a:r>
              <a:rPr lang="zh-CN" altLang="en-US" dirty="0"/>
              <a:t>摄像头案例 </a:t>
            </a:r>
            <a:r>
              <a:rPr lang="en-US" altLang="zh-CN" dirty="0"/>
              <a:t>– </a:t>
            </a:r>
            <a:r>
              <a:rPr lang="zh-CN" altLang="en-US" dirty="0"/>
              <a:t>使用摄像头进行拍照任务</a:t>
            </a:r>
            <a:endParaRPr lang="en-US" altLang="zh-CN" dirty="0"/>
          </a:p>
          <a:p>
            <a:r>
              <a:rPr lang="en-US" altLang="zh-CN" dirty="0"/>
              <a:t>10.ADC </a:t>
            </a:r>
            <a:r>
              <a:rPr lang="zh-CN" altLang="en-US" dirty="0"/>
              <a:t>电量指示  </a:t>
            </a:r>
            <a:r>
              <a:rPr lang="en-US" altLang="zh-CN" dirty="0"/>
              <a:t>-</a:t>
            </a:r>
            <a:r>
              <a:rPr lang="zh-CN" altLang="en-US" dirty="0"/>
              <a:t>将通过</a:t>
            </a:r>
            <a:r>
              <a:rPr lang="en-US" altLang="zh-CN" dirty="0"/>
              <a:t>ADC</a:t>
            </a:r>
            <a:r>
              <a:rPr lang="zh-CN" altLang="en-US" dirty="0"/>
              <a:t>采集到的电压信号，通过</a:t>
            </a:r>
            <a:r>
              <a:rPr lang="en-US" altLang="zh-CN" dirty="0"/>
              <a:t>TCP</a:t>
            </a:r>
            <a:r>
              <a:rPr lang="zh-CN" altLang="en-US" dirty="0"/>
              <a:t>连接展示在灯环上</a:t>
            </a:r>
            <a:endParaRPr lang="en-US" altLang="zh-CN" dirty="0"/>
          </a:p>
          <a:p>
            <a:r>
              <a:rPr lang="en-US" altLang="zh-CN" dirty="0"/>
              <a:t>11.PID</a:t>
            </a:r>
            <a:r>
              <a:rPr lang="zh-CN" altLang="en-US" dirty="0"/>
              <a:t>控制案例   </a:t>
            </a:r>
            <a:r>
              <a:rPr lang="en-US" altLang="zh-CN" dirty="0"/>
              <a:t>-</a:t>
            </a:r>
            <a:r>
              <a:rPr lang="zh-CN" altLang="en-US" dirty="0"/>
              <a:t>使用 串口读取到的</a:t>
            </a:r>
            <a:r>
              <a:rPr lang="en-US" altLang="zh-CN" dirty="0"/>
              <a:t>IMU</a:t>
            </a:r>
            <a:r>
              <a:rPr lang="zh-CN" altLang="en-US" dirty="0"/>
              <a:t>数据控制车底盘闭环，并通过</a:t>
            </a:r>
            <a:r>
              <a:rPr lang="en-US" altLang="zh-CN" dirty="0"/>
              <a:t>LORA</a:t>
            </a:r>
            <a:r>
              <a:rPr lang="zh-CN" altLang="en-US" dirty="0"/>
              <a:t>数传回传数据到 上位机进行数据展示。</a:t>
            </a:r>
            <a:endParaRPr lang="en-US" altLang="zh-CN" dirty="0"/>
          </a:p>
          <a:p>
            <a:endParaRPr lang="zh-CN" altLang="en-US" dirty="0"/>
          </a:p>
        </p:txBody>
      </p:sp>
    </p:spTree>
    <p:custDataLst>
      <p:tags r:id="rId1"/>
    </p:custDataLst>
    <p:extLst>
      <p:ext uri="{BB962C8B-B14F-4D97-AF65-F5344CB8AC3E}">
        <p14:creationId xmlns:p14="http://schemas.microsoft.com/office/powerpoint/2010/main" val="360729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编译目录有关文件编写</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5" name="文本框 4">
            <a:extLst>
              <a:ext uri="{FF2B5EF4-FFF2-40B4-BE49-F238E27FC236}">
                <a16:creationId xmlns:a16="http://schemas.microsoft.com/office/drawing/2014/main" id="{00E69FB6-6AC5-E669-AFFF-26C8DDBCD796}"/>
              </a:ext>
            </a:extLst>
          </p:cNvPr>
          <p:cNvSpPr txBox="1"/>
          <p:nvPr/>
        </p:nvSpPr>
        <p:spPr>
          <a:xfrm>
            <a:off x="660400" y="2139218"/>
            <a:ext cx="6197600" cy="3139321"/>
          </a:xfrm>
          <a:prstGeom prst="rect">
            <a:avLst/>
          </a:prstGeom>
          <a:noFill/>
        </p:spPr>
        <p:txBody>
          <a:bodyPr wrap="square">
            <a:spAutoFit/>
          </a:bodyPr>
          <a:lstStyle/>
          <a:p>
            <a:r>
              <a:rPr lang="en-US" altLang="zh-CN" b="1" dirty="0">
                <a:solidFill>
                  <a:srgbClr val="DCDCAA"/>
                </a:solidFill>
                <a:effectLst/>
                <a:latin typeface="Consolas" panose="020B0609020204030204" pitchFamily="49" charset="0"/>
              </a:rPr>
              <a:t>{</a:t>
            </a:r>
          </a:p>
          <a:p>
            <a:r>
              <a:rPr lang="en-US" altLang="zh-CN" b="1" dirty="0">
                <a:solidFill>
                  <a:srgbClr val="DCDCAA"/>
                </a:solidFill>
                <a:effectLst/>
                <a:latin typeface="Consolas" panose="020B0609020204030204" pitchFamily="49" charset="0"/>
              </a:rPr>
              <a:t>    "subsystem" : "</a:t>
            </a:r>
            <a:r>
              <a:rPr lang="en-US" altLang="zh-CN" b="1" dirty="0" err="1">
                <a:solidFill>
                  <a:srgbClr val="DCDCAA"/>
                </a:solidFill>
                <a:effectLst/>
                <a:latin typeface="Consolas" panose="020B0609020204030204" pitchFamily="49" charset="0"/>
              </a:rPr>
              <a:t>test_ohossubsys</a:t>
            </a:r>
            <a:r>
              <a:rPr lang="en-US" altLang="zh-CN" b="1" dirty="0">
                <a:solidFill>
                  <a:srgbClr val="DCDCAA"/>
                </a:solidFill>
                <a:effectLst/>
                <a:latin typeface="Consolas" panose="020B0609020204030204" pitchFamily="49" charset="0"/>
              </a:rPr>
              <a:t>",</a:t>
            </a:r>
          </a:p>
          <a:p>
            <a:r>
              <a:rPr lang="en-US" altLang="zh-CN" b="1" dirty="0">
                <a:solidFill>
                  <a:srgbClr val="DCDCAA"/>
                </a:solidFill>
                <a:effectLst/>
                <a:latin typeface="Consolas" panose="020B0609020204030204" pitchFamily="49" charset="0"/>
              </a:rPr>
              <a:t>    "parts":</a:t>
            </a:r>
          </a:p>
          <a:p>
            <a:r>
              <a:rPr lang="en-US" altLang="zh-CN" b="1" dirty="0">
                <a:solidFill>
                  <a:srgbClr val="DCDCAA"/>
                </a:solidFill>
                <a:effectLst/>
                <a:latin typeface="Consolas" panose="020B0609020204030204" pitchFamily="49" charset="0"/>
              </a:rPr>
              <a:t>    {</a:t>
            </a:r>
          </a:p>
          <a:p>
            <a:r>
              <a:rPr lang="en-US" altLang="zh-CN" b="1" dirty="0">
                <a:solidFill>
                  <a:srgbClr val="DCDCAA"/>
                </a:solidFill>
                <a:effectLst/>
                <a:latin typeface="Consolas" panose="020B0609020204030204" pitchFamily="49" charset="0"/>
              </a:rPr>
              <a:t>        "</a:t>
            </a:r>
            <a:r>
              <a:rPr lang="en-US" altLang="zh-CN" b="1" dirty="0" err="1">
                <a:solidFill>
                  <a:srgbClr val="DCDCAA"/>
                </a:solidFill>
                <a:effectLst/>
                <a:latin typeface="Consolas" panose="020B0609020204030204" pitchFamily="49" charset="0"/>
              </a:rPr>
              <a:t>test_ohos</a:t>
            </a:r>
            <a:r>
              <a:rPr lang="en-US" altLang="zh-CN" b="1" dirty="0">
                <a:solidFill>
                  <a:srgbClr val="DCDCAA"/>
                </a:solidFill>
                <a:effectLst/>
                <a:latin typeface="Consolas" panose="020B0609020204030204" pitchFamily="49" charset="0"/>
              </a:rPr>
              <a:t>": {</a:t>
            </a:r>
          </a:p>
          <a:p>
            <a:r>
              <a:rPr lang="en-US" altLang="zh-CN" b="1" dirty="0">
                <a:solidFill>
                  <a:srgbClr val="DCDCAA"/>
                </a:solidFill>
                <a:effectLst/>
                <a:latin typeface="Consolas" panose="020B0609020204030204" pitchFamily="49" charset="0"/>
              </a:rPr>
              <a:t>            "</a:t>
            </a:r>
            <a:r>
              <a:rPr lang="en-US" altLang="zh-CN" b="1" dirty="0" err="1">
                <a:solidFill>
                  <a:srgbClr val="DCDCAA"/>
                </a:solidFill>
                <a:effectLst/>
                <a:latin typeface="Consolas" panose="020B0609020204030204" pitchFamily="49" charset="0"/>
              </a:rPr>
              <a:t>module_list</a:t>
            </a:r>
            <a:r>
              <a:rPr lang="en-US" altLang="zh-CN" b="1" dirty="0">
                <a:solidFill>
                  <a:srgbClr val="DCDCAA"/>
                </a:solidFill>
                <a:effectLst/>
                <a:latin typeface="Consolas" panose="020B0609020204030204" pitchFamily="49" charset="0"/>
              </a:rPr>
              <a:t>": [</a:t>
            </a:r>
          </a:p>
          <a:p>
            <a:r>
              <a:rPr lang="en-US" altLang="zh-CN" b="1" dirty="0">
                <a:solidFill>
                  <a:srgbClr val="DCDCAA"/>
                </a:solidFill>
                <a:effectLst/>
                <a:latin typeface="Consolas" panose="020B0609020204030204" pitchFamily="49" charset="0"/>
              </a:rPr>
              <a:t>                "//</a:t>
            </a:r>
            <a:r>
              <a:rPr lang="en-US" altLang="zh-CN" b="1" dirty="0" err="1">
                <a:solidFill>
                  <a:srgbClr val="DCDCAA"/>
                </a:solidFill>
                <a:effectLst/>
                <a:latin typeface="Consolas" panose="020B0609020204030204" pitchFamily="49" charset="0"/>
              </a:rPr>
              <a:t>test_ohos:mygroup</a:t>
            </a:r>
            <a:r>
              <a:rPr lang="en-US" altLang="zh-CN" b="1" dirty="0">
                <a:solidFill>
                  <a:srgbClr val="DCDCAA"/>
                </a:solidFill>
                <a:effectLst/>
                <a:latin typeface="Consolas" panose="020B0609020204030204" pitchFamily="49" charset="0"/>
              </a:rPr>
              <a:t>"</a:t>
            </a:r>
          </a:p>
          <a:p>
            <a:r>
              <a:rPr lang="en-US" altLang="zh-CN" b="1" dirty="0">
                <a:solidFill>
                  <a:srgbClr val="DCDCAA"/>
                </a:solidFill>
                <a:effectLst/>
                <a:latin typeface="Consolas" panose="020B0609020204030204" pitchFamily="49" charset="0"/>
              </a:rPr>
              <a:t>            ]</a:t>
            </a:r>
          </a:p>
          <a:p>
            <a:r>
              <a:rPr lang="en-US" altLang="zh-CN" b="1" dirty="0">
                <a:solidFill>
                  <a:srgbClr val="DCDCAA"/>
                </a:solidFill>
                <a:effectLst/>
                <a:latin typeface="Consolas" panose="020B0609020204030204" pitchFamily="49" charset="0"/>
              </a:rPr>
              <a:t>        }</a:t>
            </a:r>
          </a:p>
          <a:p>
            <a:r>
              <a:rPr lang="en-US" altLang="zh-CN" b="1" dirty="0">
                <a:solidFill>
                  <a:srgbClr val="DCDCAA"/>
                </a:solidFill>
                <a:effectLst/>
                <a:latin typeface="Consolas" panose="020B0609020204030204" pitchFamily="49" charset="0"/>
              </a:rPr>
              <a:t>    }</a:t>
            </a:r>
          </a:p>
          <a:p>
            <a:r>
              <a:rPr lang="en-US" altLang="zh-CN" b="1" dirty="0">
                <a:solidFill>
                  <a:srgbClr val="DCDCAA"/>
                </a:solidFill>
                <a:effectLst/>
                <a:latin typeface="Consolas" panose="020B0609020204030204" pitchFamily="49" charset="0"/>
              </a:rPr>
              <a:t>}</a:t>
            </a:r>
          </a:p>
        </p:txBody>
      </p:sp>
      <p:sp>
        <p:nvSpPr>
          <p:cNvPr id="6" name="文本框 5">
            <a:extLst>
              <a:ext uri="{FF2B5EF4-FFF2-40B4-BE49-F238E27FC236}">
                <a16:creationId xmlns:a16="http://schemas.microsoft.com/office/drawing/2014/main" id="{B2D510CD-072E-B837-C722-8F87C15F3466}"/>
              </a:ext>
            </a:extLst>
          </p:cNvPr>
          <p:cNvSpPr txBox="1"/>
          <p:nvPr/>
        </p:nvSpPr>
        <p:spPr>
          <a:xfrm>
            <a:off x="660399" y="1324986"/>
            <a:ext cx="5139267" cy="369332"/>
          </a:xfrm>
          <a:prstGeom prst="rect">
            <a:avLst/>
          </a:prstGeom>
          <a:noFill/>
        </p:spPr>
        <p:txBody>
          <a:bodyPr wrap="square" rtlCol="0">
            <a:spAutoFit/>
          </a:bodyPr>
          <a:lstStyle/>
          <a:p>
            <a:r>
              <a:rPr lang="en-US" altLang="zh-CN" dirty="0" err="1"/>
              <a:t>OHOS_test</a:t>
            </a:r>
            <a:r>
              <a:rPr lang="zh-CN" altLang="en-US" dirty="0"/>
              <a:t>案例主目录下的  </a:t>
            </a:r>
            <a:r>
              <a:rPr lang="en-US" altLang="zh-CN" dirty="0" err="1"/>
              <a:t>ohos.build</a:t>
            </a:r>
            <a:r>
              <a:rPr lang="zh-CN" altLang="en-US" dirty="0"/>
              <a:t>文件编写</a:t>
            </a:r>
          </a:p>
        </p:txBody>
      </p:sp>
      <p:sp>
        <p:nvSpPr>
          <p:cNvPr id="4" name="文本框 3">
            <a:extLst>
              <a:ext uri="{FF2B5EF4-FFF2-40B4-BE49-F238E27FC236}">
                <a16:creationId xmlns:a16="http://schemas.microsoft.com/office/drawing/2014/main" id="{46271E65-C376-233C-F1A9-A01BF8ECA612}"/>
              </a:ext>
            </a:extLst>
          </p:cNvPr>
          <p:cNvSpPr txBox="1"/>
          <p:nvPr/>
        </p:nvSpPr>
        <p:spPr>
          <a:xfrm>
            <a:off x="6664037" y="2782669"/>
            <a:ext cx="4854863" cy="1754326"/>
          </a:xfrm>
          <a:prstGeom prst="rect">
            <a:avLst/>
          </a:prstGeom>
          <a:noFill/>
        </p:spPr>
        <p:txBody>
          <a:bodyPr wrap="square" rtlCol="0">
            <a:spAutoFit/>
          </a:bodyPr>
          <a:lstStyle/>
          <a:p>
            <a:r>
              <a:rPr lang="zh-CN" altLang="en-US" dirty="0"/>
              <a:t>创建子系统和子系统的组件，组件中加入案例包</a:t>
            </a:r>
            <a:r>
              <a:rPr lang="en-US" altLang="zh-CN" dirty="0" err="1"/>
              <a:t>mygroup</a:t>
            </a:r>
            <a:r>
              <a:rPr lang="zh-CN" altLang="en-US" dirty="0"/>
              <a:t>，</a:t>
            </a:r>
            <a:endParaRPr lang="en-US" altLang="zh-CN" dirty="0"/>
          </a:p>
          <a:p>
            <a:r>
              <a:rPr lang="zh-CN" altLang="en-US" dirty="0"/>
              <a:t>如果需要重新开发组件或创造子系统，在该目录下即可尽行更改。</a:t>
            </a:r>
            <a:endParaRPr lang="en-US" altLang="zh-CN" dirty="0"/>
          </a:p>
          <a:p>
            <a:r>
              <a:rPr lang="zh-CN" altLang="en-US" dirty="0"/>
              <a:t>子系统已通过九联</a:t>
            </a:r>
            <a:r>
              <a:rPr lang="en-US" altLang="zh-CN" dirty="0"/>
              <a:t>Union </a:t>
            </a:r>
            <a:r>
              <a:rPr lang="zh-CN" altLang="en-US" dirty="0"/>
              <a:t>配置文件集中注册在系统编译框架当中。</a:t>
            </a:r>
          </a:p>
        </p:txBody>
      </p:sp>
    </p:spTree>
    <p:custDataLst>
      <p:tags r:id="rId1"/>
    </p:custDataLst>
    <p:extLst>
      <p:ext uri="{BB962C8B-B14F-4D97-AF65-F5344CB8AC3E}">
        <p14:creationId xmlns:p14="http://schemas.microsoft.com/office/powerpoint/2010/main" val="36894770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编译目录有关文件编写</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5" name="文本框 4">
            <a:extLst>
              <a:ext uri="{FF2B5EF4-FFF2-40B4-BE49-F238E27FC236}">
                <a16:creationId xmlns:a16="http://schemas.microsoft.com/office/drawing/2014/main" id="{00E69FB6-6AC5-E669-AFFF-26C8DDBCD796}"/>
              </a:ext>
            </a:extLst>
          </p:cNvPr>
          <p:cNvSpPr txBox="1"/>
          <p:nvPr/>
        </p:nvSpPr>
        <p:spPr>
          <a:xfrm>
            <a:off x="815975" y="1648152"/>
            <a:ext cx="6197600" cy="5078313"/>
          </a:xfrm>
          <a:prstGeom prst="rect">
            <a:avLst/>
          </a:prstGeom>
          <a:noFill/>
        </p:spPr>
        <p:txBody>
          <a:bodyPr wrap="square">
            <a:spAutoFit/>
          </a:bodyPr>
          <a:lstStyle/>
          <a:p>
            <a:r>
              <a:rPr lang="en-US" altLang="zh-CN" b="1" dirty="0">
                <a:solidFill>
                  <a:srgbClr val="DCDCAA"/>
                </a:solidFill>
                <a:effectLst/>
                <a:latin typeface="Consolas" panose="020B0609020204030204" pitchFamily="49" charset="0"/>
              </a:rPr>
              <a:t>import</a:t>
            </a:r>
            <a:r>
              <a:rPr lang="en-US" altLang="zh-CN" b="1" dirty="0">
                <a:solidFill>
                  <a:srgbClr val="D4D4D4"/>
                </a:solidFill>
                <a:effectLst/>
                <a:latin typeface="Consolas" panose="020B0609020204030204" pitchFamily="49" charset="0"/>
              </a:rPr>
              <a:t>(</a:t>
            </a:r>
            <a:r>
              <a:rPr lang="en-US" altLang="zh-CN" b="1" dirty="0">
                <a:solidFill>
                  <a:srgbClr val="CE9178"/>
                </a:solidFill>
                <a:effectLst/>
                <a:latin typeface="Consolas" panose="020B0609020204030204" pitchFamily="49" charset="0"/>
              </a:rPr>
              <a:t>"//build/</a:t>
            </a:r>
            <a:r>
              <a:rPr lang="en-US" altLang="zh-CN" b="1" dirty="0" err="1">
                <a:solidFill>
                  <a:srgbClr val="CE9178"/>
                </a:solidFill>
                <a:effectLst/>
                <a:latin typeface="Consolas" panose="020B0609020204030204" pitchFamily="49" charset="0"/>
              </a:rPr>
              <a:t>ohos.gni</a:t>
            </a:r>
            <a:r>
              <a:rPr lang="en-US" altLang="zh-CN" b="1" dirty="0">
                <a:solidFill>
                  <a:srgbClr val="CE9178"/>
                </a:solidFill>
                <a:effectLst/>
                <a:latin typeface="Consolas" panose="020B0609020204030204" pitchFamily="49" charset="0"/>
              </a:rPr>
              <a:t>"</a:t>
            </a:r>
            <a:r>
              <a:rPr lang="en-US" altLang="zh-CN" b="1" dirty="0">
                <a:solidFill>
                  <a:srgbClr val="D4D4D4"/>
                </a:solidFill>
                <a:effectLst/>
                <a:latin typeface="Consolas" panose="020B0609020204030204" pitchFamily="49" charset="0"/>
              </a:rPr>
              <a:t>)</a:t>
            </a:r>
          </a:p>
          <a:p>
            <a:br>
              <a:rPr lang="en-US" altLang="zh-CN" b="1" dirty="0">
                <a:solidFill>
                  <a:srgbClr val="D4D4D4"/>
                </a:solidFill>
                <a:effectLst/>
                <a:latin typeface="Consolas" panose="020B0609020204030204" pitchFamily="49" charset="0"/>
              </a:rPr>
            </a:br>
            <a:br>
              <a:rPr lang="en-US" altLang="zh-CN" b="1" dirty="0">
                <a:solidFill>
                  <a:srgbClr val="D4D4D4"/>
                </a:solidFill>
                <a:effectLst/>
                <a:latin typeface="Consolas" panose="020B0609020204030204" pitchFamily="49" charset="0"/>
              </a:rPr>
            </a:br>
            <a:r>
              <a:rPr lang="en-US" altLang="zh-CN" b="1" dirty="0">
                <a:solidFill>
                  <a:srgbClr val="569CD6"/>
                </a:solidFill>
                <a:effectLst/>
                <a:latin typeface="Consolas" panose="020B0609020204030204" pitchFamily="49" charset="0"/>
              </a:rPr>
              <a:t>group</a:t>
            </a:r>
            <a:r>
              <a:rPr lang="en-US" altLang="zh-CN" b="1" dirty="0">
                <a:solidFill>
                  <a:srgbClr val="D4D4D4"/>
                </a:solidFill>
                <a:effectLst/>
                <a:latin typeface="Consolas" panose="020B0609020204030204" pitchFamily="49" charset="0"/>
              </a:rPr>
              <a:t> (</a:t>
            </a:r>
            <a:r>
              <a:rPr lang="en-US" altLang="zh-CN" b="1" dirty="0">
                <a:solidFill>
                  <a:srgbClr val="CE9178"/>
                </a:solidFill>
                <a:effectLst/>
                <a:latin typeface="Consolas" panose="020B0609020204030204" pitchFamily="49" charset="0"/>
              </a:rPr>
              <a:t>"</a:t>
            </a:r>
            <a:r>
              <a:rPr lang="en-US" altLang="zh-CN" b="1" dirty="0" err="1">
                <a:solidFill>
                  <a:srgbClr val="CE9178"/>
                </a:solidFill>
                <a:effectLst/>
                <a:latin typeface="Consolas" panose="020B0609020204030204" pitchFamily="49" charset="0"/>
              </a:rPr>
              <a:t>mygroup</a:t>
            </a:r>
            <a:r>
              <a:rPr lang="en-US" altLang="zh-CN" b="1" dirty="0">
                <a:solidFill>
                  <a:srgbClr val="CE9178"/>
                </a:solidFill>
                <a:effectLst/>
                <a:latin typeface="Consolas" panose="020B0609020204030204" pitchFamily="49" charset="0"/>
              </a:rPr>
              <a:t>"</a:t>
            </a:r>
            <a:r>
              <a:rPr lang="en-US" altLang="zh-CN" b="1" dirty="0">
                <a:solidFill>
                  <a:srgbClr val="D4D4D4"/>
                </a:solidFill>
                <a:effectLst/>
                <a:latin typeface="Consolas" panose="020B0609020204030204" pitchFamily="49" charset="0"/>
              </a:rPr>
              <a:t>){</a:t>
            </a:r>
          </a:p>
          <a:p>
            <a:r>
              <a:rPr lang="en-US" altLang="zh-CN" b="1" dirty="0">
                <a:solidFill>
                  <a:srgbClr val="D4D4D4"/>
                </a:solidFill>
                <a:effectLst/>
                <a:latin typeface="Consolas" panose="020B0609020204030204" pitchFamily="49" charset="0"/>
              </a:rPr>
              <a:t>    </a:t>
            </a:r>
            <a:r>
              <a:rPr lang="en-US" altLang="zh-CN" b="1" dirty="0">
                <a:solidFill>
                  <a:srgbClr val="9CDCFE"/>
                </a:solidFill>
                <a:effectLst/>
                <a:latin typeface="Consolas" panose="020B0609020204030204" pitchFamily="49" charset="0"/>
              </a:rPr>
              <a:t>deps</a:t>
            </a:r>
            <a:r>
              <a:rPr lang="en-US" altLang="zh-CN" b="1" dirty="0">
                <a:solidFill>
                  <a:srgbClr val="D4D4D4"/>
                </a:solidFill>
                <a:effectLst/>
                <a:latin typeface="Consolas" panose="020B0609020204030204" pitchFamily="49" charset="0"/>
              </a:rPr>
              <a:t> =[</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"test1:test1"</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a:t>
            </a:r>
            <a:r>
              <a:rPr lang="en-US" altLang="zh-CN" b="0" dirty="0" err="1">
                <a:solidFill>
                  <a:srgbClr val="CE9178"/>
                </a:solidFill>
                <a:effectLst/>
                <a:latin typeface="Consolas" panose="020B0609020204030204" pitchFamily="49" charset="0"/>
              </a:rPr>
              <a:t>test_serial:test_serial</a:t>
            </a:r>
            <a:r>
              <a:rPr lang="en-US" altLang="zh-CN" b="0" dirty="0">
                <a:solidFill>
                  <a:srgbClr val="CE9178"/>
                </a:solidFill>
                <a:effectLst/>
                <a:latin typeface="Consolas" panose="020B0609020204030204" pitchFamily="49" charset="0"/>
              </a:rPr>
              <a:t>"</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"test_1:test_1"</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a:t>
            </a:r>
            <a:r>
              <a:rPr lang="en-US" altLang="zh-CN" b="0" dirty="0" err="1">
                <a:solidFill>
                  <a:srgbClr val="CE9178"/>
                </a:solidFill>
                <a:effectLst/>
                <a:latin typeface="Consolas" panose="020B0609020204030204" pitchFamily="49" charset="0"/>
              </a:rPr>
              <a:t>test_gpio:test_gpio</a:t>
            </a:r>
            <a:r>
              <a:rPr lang="en-US" altLang="zh-CN" b="0" dirty="0">
                <a:solidFill>
                  <a:srgbClr val="CE9178"/>
                </a:solidFill>
                <a:effectLst/>
                <a:latin typeface="Consolas" panose="020B0609020204030204" pitchFamily="49" charset="0"/>
              </a:rPr>
              <a:t>"</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a:t>
            </a:r>
            <a:r>
              <a:rPr lang="en-US" altLang="zh-CN" b="0" dirty="0" err="1">
                <a:solidFill>
                  <a:srgbClr val="CE9178"/>
                </a:solidFill>
                <a:effectLst/>
                <a:latin typeface="Consolas" panose="020B0609020204030204" pitchFamily="49" charset="0"/>
              </a:rPr>
              <a:t>test_pwm,test_pwm</a:t>
            </a:r>
            <a:r>
              <a:rPr lang="en-US" altLang="zh-CN" b="0" dirty="0">
                <a:solidFill>
                  <a:srgbClr val="CE9178"/>
                </a:solidFill>
                <a:effectLst/>
                <a:latin typeface="Consolas" panose="020B0609020204030204" pitchFamily="49" charset="0"/>
              </a:rPr>
              <a:t>"</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a:t>
            </a:r>
            <a:r>
              <a:rPr lang="en-US" altLang="zh-CN" b="0" dirty="0" err="1">
                <a:solidFill>
                  <a:srgbClr val="CE9178"/>
                </a:solidFill>
                <a:effectLst/>
                <a:latin typeface="Consolas" panose="020B0609020204030204" pitchFamily="49" charset="0"/>
              </a:rPr>
              <a:t>test_serial:test_serial</a:t>
            </a:r>
            <a:r>
              <a:rPr lang="en-US" altLang="zh-CN" b="0" dirty="0">
                <a:solidFill>
                  <a:srgbClr val="CE9178"/>
                </a:solidFill>
                <a:effectLst/>
                <a:latin typeface="Consolas" panose="020B0609020204030204" pitchFamily="49" charset="0"/>
              </a:rPr>
              <a:t>"</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a:t>
            </a:r>
            <a:r>
              <a:rPr lang="en-US" altLang="zh-CN" b="0" dirty="0" err="1">
                <a:solidFill>
                  <a:srgbClr val="CE9178"/>
                </a:solidFill>
                <a:effectLst/>
                <a:latin typeface="Consolas" panose="020B0609020204030204" pitchFamily="49" charset="0"/>
              </a:rPr>
              <a:t>test_tcp:test_tcp</a:t>
            </a:r>
            <a:r>
              <a:rPr lang="en-US" altLang="zh-CN" b="0" dirty="0">
                <a:solidFill>
                  <a:srgbClr val="CE9178"/>
                </a:solidFill>
                <a:effectLst/>
                <a:latin typeface="Consolas" panose="020B0609020204030204" pitchFamily="49" charset="0"/>
              </a:rPr>
              <a:t>"</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a:t>
            </a:r>
            <a:r>
              <a:rPr lang="en-US" altLang="zh-CN" b="0" dirty="0" err="1">
                <a:solidFill>
                  <a:srgbClr val="CE9178"/>
                </a:solidFill>
                <a:effectLst/>
                <a:latin typeface="Consolas" panose="020B0609020204030204" pitchFamily="49" charset="0"/>
              </a:rPr>
              <a:t>test_ADC:test_ADC</a:t>
            </a:r>
            <a:r>
              <a:rPr lang="en-US" altLang="zh-CN" b="0" dirty="0">
                <a:solidFill>
                  <a:srgbClr val="CE9178"/>
                </a:solidFill>
                <a:effectLst/>
                <a:latin typeface="Consolas" panose="020B0609020204030204" pitchFamily="49" charset="0"/>
              </a:rPr>
              <a:t>"</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a:t>
            </a:r>
            <a:r>
              <a:rPr lang="en-US" altLang="zh-CN" b="0" dirty="0" err="1">
                <a:solidFill>
                  <a:srgbClr val="CE9178"/>
                </a:solidFill>
                <a:effectLst/>
                <a:latin typeface="Consolas" panose="020B0609020204030204" pitchFamily="49" charset="0"/>
              </a:rPr>
              <a:t>test_BLE:test_BLE</a:t>
            </a:r>
            <a:r>
              <a:rPr lang="en-US" altLang="zh-CN" b="0" dirty="0">
                <a:solidFill>
                  <a:srgbClr val="CE9178"/>
                </a:solidFill>
                <a:effectLst/>
                <a:latin typeface="Consolas" panose="020B0609020204030204" pitchFamily="49" charset="0"/>
              </a:rPr>
              <a:t>"</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a:t>
            </a:r>
            <a:r>
              <a:rPr lang="en-US" altLang="zh-CN" b="0" dirty="0" err="1">
                <a:solidFill>
                  <a:srgbClr val="CE9178"/>
                </a:solidFill>
                <a:effectLst/>
                <a:latin typeface="Consolas" panose="020B0609020204030204" pitchFamily="49" charset="0"/>
              </a:rPr>
              <a:t>PID_controller:PID_controller</a:t>
            </a:r>
            <a:r>
              <a:rPr lang="en-US" altLang="zh-CN" b="0" dirty="0">
                <a:solidFill>
                  <a:srgbClr val="CE9178"/>
                </a:solidFill>
                <a:effectLst/>
                <a:latin typeface="Consolas" panose="020B0609020204030204" pitchFamily="49" charset="0"/>
              </a:rPr>
              <a:t>"</a:t>
            </a:r>
            <a:r>
              <a:rPr lang="en-US" altLang="zh-CN" b="0" dirty="0">
                <a:solidFill>
                  <a:srgbClr val="D4D4D4"/>
                </a:solidFill>
                <a:effectLst/>
                <a:latin typeface="Consolas" panose="020B0609020204030204" pitchFamily="49" charset="0"/>
              </a:rPr>
              <a:t>,</a:t>
            </a:r>
          </a:p>
          <a:p>
            <a:r>
              <a:rPr lang="en-US" altLang="zh-CN" b="0" dirty="0">
                <a:solidFill>
                  <a:srgbClr val="D4D4D4"/>
                </a:solidFill>
                <a:effectLst/>
                <a:latin typeface="Consolas" panose="020B0609020204030204" pitchFamily="49" charset="0"/>
              </a:rPr>
              <a:t>        </a:t>
            </a:r>
            <a:r>
              <a:rPr lang="en-US" altLang="zh-CN" b="0" dirty="0">
                <a:solidFill>
                  <a:srgbClr val="CE9178"/>
                </a:solidFill>
                <a:effectLst/>
                <a:latin typeface="Consolas" panose="020B0609020204030204" pitchFamily="49" charset="0"/>
              </a:rPr>
              <a:t>"USB_CAM:USB_CAM"</a:t>
            </a:r>
            <a:endParaRPr lang="en-US" altLang="zh-CN" b="0" dirty="0">
              <a:solidFill>
                <a:srgbClr val="D4D4D4"/>
              </a:solidFill>
              <a:effectLst/>
              <a:latin typeface="Consolas" panose="020B0609020204030204" pitchFamily="49" charset="0"/>
            </a:endParaRPr>
          </a:p>
          <a:p>
            <a:r>
              <a:rPr lang="en-US" altLang="zh-CN" b="0" dirty="0">
                <a:solidFill>
                  <a:srgbClr val="D4D4D4"/>
                </a:solidFill>
                <a:effectLst/>
                <a:latin typeface="Consolas" panose="020B0609020204030204" pitchFamily="49" charset="0"/>
              </a:rPr>
              <a:t>    ]</a:t>
            </a:r>
          </a:p>
          <a:p>
            <a:r>
              <a:rPr lang="en-US" altLang="zh-CN" b="1" dirty="0">
                <a:solidFill>
                  <a:srgbClr val="D4D4D4"/>
                </a:solidFill>
                <a:effectLst/>
                <a:latin typeface="Consolas" panose="020B0609020204030204" pitchFamily="49" charset="0"/>
              </a:rPr>
              <a:t>}</a:t>
            </a:r>
          </a:p>
        </p:txBody>
      </p:sp>
      <p:sp>
        <p:nvSpPr>
          <p:cNvPr id="6" name="文本框 5">
            <a:extLst>
              <a:ext uri="{FF2B5EF4-FFF2-40B4-BE49-F238E27FC236}">
                <a16:creationId xmlns:a16="http://schemas.microsoft.com/office/drawing/2014/main" id="{B2D510CD-072E-B837-C722-8F87C15F3466}"/>
              </a:ext>
            </a:extLst>
          </p:cNvPr>
          <p:cNvSpPr txBox="1"/>
          <p:nvPr/>
        </p:nvSpPr>
        <p:spPr>
          <a:xfrm>
            <a:off x="660399" y="1324986"/>
            <a:ext cx="5139267" cy="369332"/>
          </a:xfrm>
          <a:prstGeom prst="rect">
            <a:avLst/>
          </a:prstGeom>
          <a:noFill/>
        </p:spPr>
        <p:txBody>
          <a:bodyPr wrap="square" rtlCol="0">
            <a:spAutoFit/>
          </a:bodyPr>
          <a:lstStyle/>
          <a:p>
            <a:r>
              <a:rPr lang="en-US" altLang="zh-CN" dirty="0" err="1"/>
              <a:t>OHOS_test</a:t>
            </a:r>
            <a:r>
              <a:rPr lang="zh-CN" altLang="en-US" dirty="0"/>
              <a:t>案例主目录下的  </a:t>
            </a:r>
            <a:r>
              <a:rPr lang="en-US" altLang="zh-CN" dirty="0"/>
              <a:t>BUILD.gn</a:t>
            </a:r>
            <a:r>
              <a:rPr lang="zh-CN" altLang="en-US" dirty="0"/>
              <a:t>文件</a:t>
            </a:r>
          </a:p>
        </p:txBody>
      </p:sp>
      <p:sp>
        <p:nvSpPr>
          <p:cNvPr id="7" name="文本框 6">
            <a:extLst>
              <a:ext uri="{FF2B5EF4-FFF2-40B4-BE49-F238E27FC236}">
                <a16:creationId xmlns:a16="http://schemas.microsoft.com/office/drawing/2014/main" id="{E5FE5CB7-A94F-A887-6D2B-67F44FDC932D}"/>
              </a:ext>
            </a:extLst>
          </p:cNvPr>
          <p:cNvSpPr txBox="1"/>
          <p:nvPr/>
        </p:nvSpPr>
        <p:spPr>
          <a:xfrm>
            <a:off x="6664037" y="2782669"/>
            <a:ext cx="4854863" cy="646331"/>
          </a:xfrm>
          <a:prstGeom prst="rect">
            <a:avLst/>
          </a:prstGeom>
          <a:noFill/>
        </p:spPr>
        <p:txBody>
          <a:bodyPr wrap="square" rtlCol="0">
            <a:spAutoFit/>
          </a:bodyPr>
          <a:lstStyle/>
          <a:p>
            <a:r>
              <a:rPr lang="zh-CN" altLang="en-US" dirty="0"/>
              <a:t>在我们的案例</a:t>
            </a:r>
            <a:r>
              <a:rPr lang="en-US" altLang="zh-CN" dirty="0"/>
              <a:t>group</a:t>
            </a:r>
            <a:r>
              <a:rPr lang="zh-CN" altLang="en-US" dirty="0"/>
              <a:t>当中的</a:t>
            </a:r>
            <a:r>
              <a:rPr lang="en-US" altLang="zh-CN" dirty="0"/>
              <a:t>deps</a:t>
            </a:r>
            <a:r>
              <a:rPr lang="zh-CN" altLang="en-US" dirty="0"/>
              <a:t>当中添加设计的可执行程序，即可加入编译框架当中</a:t>
            </a:r>
          </a:p>
        </p:txBody>
      </p:sp>
    </p:spTree>
    <p:custDataLst>
      <p:tags r:id="rId1"/>
    </p:custDataLst>
    <p:extLst>
      <p:ext uri="{BB962C8B-B14F-4D97-AF65-F5344CB8AC3E}">
        <p14:creationId xmlns:p14="http://schemas.microsoft.com/office/powerpoint/2010/main" val="36892657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车机代码架构</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3" name="图片 2">
            <a:extLst>
              <a:ext uri="{FF2B5EF4-FFF2-40B4-BE49-F238E27FC236}">
                <a16:creationId xmlns:a16="http://schemas.microsoft.com/office/drawing/2014/main" id="{98DE48A9-E52E-F420-7276-DF39804C6FC4}"/>
              </a:ext>
            </a:extLst>
          </p:cNvPr>
          <p:cNvPicPr>
            <a:picLocks noChangeAspect="1"/>
          </p:cNvPicPr>
          <p:nvPr/>
        </p:nvPicPr>
        <p:blipFill>
          <a:blip r:embed="rId5"/>
          <a:stretch>
            <a:fillRect/>
          </a:stretch>
        </p:blipFill>
        <p:spPr>
          <a:xfrm>
            <a:off x="660400" y="1562038"/>
            <a:ext cx="3734321" cy="3057952"/>
          </a:xfrm>
          <a:prstGeom prst="rect">
            <a:avLst/>
          </a:prstGeom>
        </p:spPr>
      </p:pic>
      <p:sp>
        <p:nvSpPr>
          <p:cNvPr id="4" name="文本框 3">
            <a:extLst>
              <a:ext uri="{FF2B5EF4-FFF2-40B4-BE49-F238E27FC236}">
                <a16:creationId xmlns:a16="http://schemas.microsoft.com/office/drawing/2014/main" id="{B0C1381C-BE8C-8C74-0496-ECC962014E3D}"/>
              </a:ext>
            </a:extLst>
          </p:cNvPr>
          <p:cNvSpPr txBox="1"/>
          <p:nvPr/>
        </p:nvSpPr>
        <p:spPr>
          <a:xfrm>
            <a:off x="4787036" y="1562038"/>
            <a:ext cx="5461000" cy="4247317"/>
          </a:xfrm>
          <a:prstGeom prst="rect">
            <a:avLst/>
          </a:prstGeom>
          <a:noFill/>
        </p:spPr>
        <p:txBody>
          <a:bodyPr wrap="square" rtlCol="0">
            <a:spAutoFit/>
          </a:bodyPr>
          <a:lstStyle/>
          <a:p>
            <a:r>
              <a:rPr lang="zh-CN" altLang="en-US" dirty="0"/>
              <a:t>  这是包含了小车串口通信，底盘控制的一套基础代码架构，想要对小车底盘进行开发，开发模式需要尽可能满足已有架构，并调用已有的</a:t>
            </a:r>
            <a:r>
              <a:rPr lang="en-US" altLang="zh-CN" dirty="0"/>
              <a:t>SDK</a:t>
            </a:r>
            <a:r>
              <a:rPr lang="zh-CN" altLang="en-US" dirty="0"/>
              <a:t>和库。</a:t>
            </a:r>
            <a:endParaRPr lang="en-US" altLang="zh-CN" dirty="0"/>
          </a:p>
          <a:p>
            <a:r>
              <a:rPr lang="en-US" altLang="zh-CN" dirty="0"/>
              <a:t>  </a:t>
            </a:r>
            <a:r>
              <a:rPr lang="zh-CN" altLang="en-US" dirty="0"/>
              <a:t>我们把线程启动和一些初始化指令在</a:t>
            </a:r>
            <a:r>
              <a:rPr lang="en-US" altLang="zh-CN" dirty="0"/>
              <a:t>Main</a:t>
            </a:r>
            <a:r>
              <a:rPr lang="zh-CN" altLang="en-US" dirty="0"/>
              <a:t>中进行运行。</a:t>
            </a:r>
            <a:endParaRPr lang="en-US" altLang="zh-CN" dirty="0"/>
          </a:p>
          <a:p>
            <a:r>
              <a:rPr lang="en-US" altLang="zh-CN" dirty="0"/>
              <a:t>  </a:t>
            </a:r>
            <a:r>
              <a:rPr lang="zh-CN" altLang="en-US" dirty="0"/>
              <a:t>线程实现放在</a:t>
            </a:r>
            <a:r>
              <a:rPr lang="en-US" altLang="zh-CN" dirty="0" err="1"/>
              <a:t>pthread_usr</a:t>
            </a:r>
            <a:r>
              <a:rPr lang="en-US" altLang="zh-CN" dirty="0"/>
              <a:t> </a:t>
            </a:r>
            <a:r>
              <a:rPr lang="zh-CN" altLang="en-US" dirty="0"/>
              <a:t>当中，当开启新线程，只需要在该文件下进行更改即可。</a:t>
            </a:r>
            <a:endParaRPr lang="en-US" altLang="zh-CN" dirty="0"/>
          </a:p>
          <a:p>
            <a:r>
              <a:rPr lang="en-US" altLang="zh-CN" dirty="0"/>
              <a:t>  </a:t>
            </a:r>
            <a:r>
              <a:rPr lang="en-US" altLang="zh-CN" dirty="0" err="1"/>
              <a:t>serial_base</a:t>
            </a:r>
            <a:r>
              <a:rPr lang="zh-CN" altLang="en-US" dirty="0"/>
              <a:t>是串口底层支持库，可调用的接口在稍后章节中会具体展示。</a:t>
            </a:r>
            <a:endParaRPr lang="en-US" altLang="zh-CN" dirty="0"/>
          </a:p>
          <a:p>
            <a:r>
              <a:rPr lang="en-US" altLang="zh-CN" dirty="0"/>
              <a:t>  </a:t>
            </a:r>
            <a:r>
              <a:rPr lang="en-US" altLang="zh-CN" dirty="0" err="1"/>
              <a:t>serial_protocal</a:t>
            </a:r>
            <a:r>
              <a:rPr lang="zh-CN" altLang="en-US" dirty="0"/>
              <a:t>中包含了串口通讯协议，目前已有的传感器的数据协议包都放在这里，如果要添加或者删减传感器可以对此文件进行更改。</a:t>
            </a:r>
            <a:endParaRPr lang="en-US" altLang="zh-CN" dirty="0"/>
          </a:p>
          <a:p>
            <a:r>
              <a:rPr lang="en-US" altLang="zh-CN" dirty="0"/>
              <a:t>  </a:t>
            </a:r>
            <a:r>
              <a:rPr lang="zh-CN" altLang="en-US" dirty="0"/>
              <a:t>在工程量增加后，将设计模式更改为工厂模式，外界调用</a:t>
            </a:r>
            <a:r>
              <a:rPr lang="en-US" altLang="zh-CN" dirty="0"/>
              <a:t>API</a:t>
            </a:r>
            <a:r>
              <a:rPr lang="zh-CN" altLang="en-US" dirty="0"/>
              <a:t>接口时无需关心内部实现。</a:t>
            </a:r>
            <a:endParaRPr lang="en-US" altLang="zh-CN" dirty="0"/>
          </a:p>
          <a:p>
            <a:endParaRPr lang="en-US" altLang="zh-CN" dirty="0"/>
          </a:p>
        </p:txBody>
      </p:sp>
    </p:spTree>
    <p:custDataLst>
      <p:tags r:id="rId1"/>
    </p:custDataLst>
    <p:extLst>
      <p:ext uri="{BB962C8B-B14F-4D97-AF65-F5344CB8AC3E}">
        <p14:creationId xmlns:p14="http://schemas.microsoft.com/office/powerpoint/2010/main" val="3246453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1000">
              <a:schemeClr val="accent4"/>
            </a:gs>
            <a:gs pos="100000">
              <a:schemeClr val="bg1"/>
            </a:gs>
          </a:gsLst>
          <a:lin ang="2700000" scaled="1"/>
        </a:gradFill>
        <a:effectLst/>
      </p:bgPr>
    </p:bg>
    <p:spTree>
      <p:nvGrpSpPr>
        <p:cNvPr id="1" name=""/>
        <p:cNvGrpSpPr/>
        <p:nvPr/>
      </p:nvGrpSpPr>
      <p:grpSpPr>
        <a:xfrm>
          <a:off x="0" y="0"/>
          <a:ext cx="0" cy="0"/>
          <a:chOff x="0" y="0"/>
          <a:chExt cx="0" cy="0"/>
        </a:xfrm>
      </p:grpSpPr>
      <p:sp>
        <p:nvSpPr>
          <p:cNvPr id="25" name="iSHEJI-3">
            <a:extLst>
              <a:ext uri="{FF2B5EF4-FFF2-40B4-BE49-F238E27FC236}">
                <a16:creationId xmlns:a16="http://schemas.microsoft.com/office/drawing/2014/main" id="{85A6C100-A2E6-47FC-AF0B-873370ED9F1E}"/>
              </a:ext>
            </a:extLst>
          </p:cNvPr>
          <p:cNvSpPr>
            <a:spLocks noChangeArrowheads="1"/>
          </p:cNvSpPr>
          <p:nvPr/>
        </p:nvSpPr>
        <p:spPr bwMode="auto">
          <a:xfrm>
            <a:off x="1003300" y="1108755"/>
            <a:ext cx="3169137" cy="3200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ysClr val="windowText" lastClr="000000"/>
                </a:solidFill>
                <a:latin typeface="Arial" panose="020B0604020202020204" pitchFamily="34" charset="0"/>
              </a:defRPr>
            </a:lvl1pPr>
            <a:lvl2pPr marL="457200" eaLnBrk="0" fontAlgn="base" hangingPunct="0">
              <a:spcBef>
                <a:spcPct val="0"/>
              </a:spcBef>
              <a:spcAft>
                <a:spcPct val="0"/>
              </a:spcAft>
              <a:defRPr>
                <a:solidFill>
                  <a:sysClr val="windowText" lastClr="000000"/>
                </a:solidFill>
                <a:latin typeface="Arial" panose="020B0604020202020204" pitchFamily="34" charset="0"/>
              </a:defRPr>
            </a:lvl2pPr>
            <a:lvl3pPr marL="914400" eaLnBrk="0" fontAlgn="base" hangingPunct="0">
              <a:spcBef>
                <a:spcPct val="0"/>
              </a:spcBef>
              <a:spcAft>
                <a:spcPct val="0"/>
              </a:spcAft>
              <a:defRPr>
                <a:solidFill>
                  <a:sysClr val="windowText" lastClr="000000"/>
                </a:solidFill>
                <a:latin typeface="Arial" panose="020B0604020202020204" pitchFamily="34" charset="0"/>
              </a:defRPr>
            </a:lvl3pPr>
            <a:lvl4pPr marL="1371600" eaLnBrk="0" fontAlgn="base" hangingPunct="0">
              <a:spcBef>
                <a:spcPct val="0"/>
              </a:spcBef>
              <a:spcAft>
                <a:spcPct val="0"/>
              </a:spcAft>
              <a:defRPr>
                <a:solidFill>
                  <a:sysClr val="windowText" lastClr="000000"/>
                </a:solidFill>
                <a:latin typeface="Arial" panose="020B0604020202020204" pitchFamily="34" charset="0"/>
              </a:defRPr>
            </a:lvl4pPr>
            <a:lvl5pPr marL="1828800" eaLnBrk="0" fontAlgn="base" hangingPunct="0">
              <a:spcBef>
                <a:spcPct val="0"/>
              </a:spcBef>
              <a:spcAft>
                <a:spcPct val="0"/>
              </a:spcAft>
              <a:defRPr>
                <a:solidFill>
                  <a:sysClr val="windowText" lastClr="000000"/>
                </a:solidFill>
                <a:latin typeface="Arial" panose="020B0604020202020204" pitchFamily="34" charset="0"/>
              </a:defRPr>
            </a:lvl5pPr>
            <a:lvl6pPr marL="2286000" eaLnBrk="0" fontAlgn="base" hangingPunct="0">
              <a:spcBef>
                <a:spcPct val="0"/>
              </a:spcBef>
              <a:spcAft>
                <a:spcPct val="0"/>
              </a:spcAft>
              <a:defRPr>
                <a:solidFill>
                  <a:sysClr val="windowText" lastClr="000000"/>
                </a:solidFill>
                <a:latin typeface="Arial" panose="020B0604020202020204" pitchFamily="34" charset="0"/>
              </a:defRPr>
            </a:lvl6pPr>
            <a:lvl7pPr marL="2743200" eaLnBrk="0" fontAlgn="base" hangingPunct="0">
              <a:spcBef>
                <a:spcPct val="0"/>
              </a:spcBef>
              <a:spcAft>
                <a:spcPct val="0"/>
              </a:spcAft>
              <a:defRPr>
                <a:solidFill>
                  <a:sysClr val="windowText" lastClr="000000"/>
                </a:solidFill>
                <a:latin typeface="Arial" panose="020B0604020202020204" pitchFamily="34" charset="0"/>
              </a:defRPr>
            </a:lvl7pPr>
            <a:lvl8pPr marL="3200400" eaLnBrk="0" fontAlgn="base" hangingPunct="0">
              <a:spcBef>
                <a:spcPct val="0"/>
              </a:spcBef>
              <a:spcAft>
                <a:spcPct val="0"/>
              </a:spcAft>
              <a:defRPr>
                <a:solidFill>
                  <a:sysClr val="windowText" lastClr="000000"/>
                </a:solidFill>
                <a:latin typeface="Arial" panose="020B0604020202020204" pitchFamily="34" charset="0"/>
              </a:defRPr>
            </a:lvl8pPr>
            <a:lvl9pPr marL="3657600" eaLnBrk="0" fontAlgn="base" hangingPunct="0">
              <a:spcBef>
                <a:spcPct val="0"/>
              </a:spcBef>
              <a:spcAft>
                <a:spcPct val="0"/>
              </a:spcAft>
              <a:defRPr>
                <a:solidFill>
                  <a:sysClr val="windowText" lastClr="000000"/>
                </a:solidFill>
                <a:latin typeface="Arial" panose="020B0604020202020204" pitchFamily="34" charset="0"/>
              </a:defRPr>
            </a:lvl9pPr>
          </a:lstStyle>
          <a:p>
            <a:pPr marL="0" marR="0" lvl="0" indent="0" algn="l" defTabSz="609600" rtl="0" eaLnBrk="0" fontAlgn="base" latinLnBrk="0" hangingPunct="0">
              <a:lnSpc>
                <a:spcPct val="100000"/>
              </a:lnSpc>
              <a:spcBef>
                <a:spcPct val="0"/>
              </a:spcBef>
              <a:spcAft>
                <a:spcPct val="0"/>
              </a:spcAft>
              <a:buClrTx/>
              <a:buSzTx/>
              <a:buFontTx/>
              <a:buNone/>
              <a:tabLst/>
              <a:defRPr/>
            </a:pPr>
            <a:r>
              <a:rPr kumimoji="0" lang="en-US" altLang="en-US" sz="20800" b="0" i="0" u="none" strike="noStrike" kern="1200" cap="none" spc="0" normalizeH="0" baseline="0" noProof="0" dirty="0">
                <a:ln w="19050">
                  <a:noFill/>
                </a:ln>
                <a:solidFill>
                  <a:srgbClr val="1086F4"/>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sym typeface="字魂59号-创粗黑" panose="00000500000000000000" pitchFamily="2" charset="-122"/>
              </a:rPr>
              <a:t>01</a:t>
            </a:r>
          </a:p>
        </p:txBody>
      </p:sp>
      <p:sp>
        <p:nvSpPr>
          <p:cNvPr id="26" name="iSHEJI-4">
            <a:extLst>
              <a:ext uri="{FF2B5EF4-FFF2-40B4-BE49-F238E27FC236}">
                <a16:creationId xmlns:a16="http://schemas.microsoft.com/office/drawing/2014/main" id="{48B20537-26C9-4FD9-A29F-FF200FBCAC2E}"/>
              </a:ext>
            </a:extLst>
          </p:cNvPr>
          <p:cNvSpPr txBox="1"/>
          <p:nvPr/>
        </p:nvSpPr>
        <p:spPr>
          <a:xfrm>
            <a:off x="3364295" y="3971077"/>
            <a:ext cx="8154605" cy="677108"/>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srgbClr val="1086F4"/>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Operating system and threads</a:t>
            </a:r>
          </a:p>
        </p:txBody>
      </p:sp>
      <p:sp>
        <p:nvSpPr>
          <p:cNvPr id="27" name="iSHEJI-5">
            <a:extLst>
              <a:ext uri="{FF2B5EF4-FFF2-40B4-BE49-F238E27FC236}">
                <a16:creationId xmlns:a16="http://schemas.microsoft.com/office/drawing/2014/main" id="{3CEE8F7C-EAB6-4695-94CC-2E7C2C959BDD}"/>
              </a:ext>
            </a:extLst>
          </p:cNvPr>
          <p:cNvSpPr txBox="1"/>
          <p:nvPr/>
        </p:nvSpPr>
        <p:spPr>
          <a:xfrm>
            <a:off x="8748911" y="4704329"/>
            <a:ext cx="2769989" cy="369332"/>
          </a:xfrm>
          <a:prstGeom prst="rect">
            <a:avLst/>
          </a:prstGeom>
          <a:noFill/>
        </p:spPr>
        <p:txBody>
          <a:bodyPr wrap="none" lIns="0" tIns="0" rIns="0" bIns="0">
            <a:spAutoFit/>
          </a:bodyPr>
          <a:lstStyle/>
          <a:p>
            <a:pPr marL="342900" marR="0" lvl="0" indent="-342900" algn="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300" normalizeH="0" baseline="0" noProof="0" dirty="0">
                <a:ln>
                  <a:noFill/>
                </a:ln>
                <a:solidFill>
                  <a:srgbClr val="000000">
                    <a:lumMod val="85000"/>
                    <a:lumOff val="15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操作系统和线程</a:t>
            </a:r>
          </a:p>
        </p:txBody>
      </p:sp>
      <p:cxnSp>
        <p:nvCxnSpPr>
          <p:cNvPr id="28" name="iSHEJI-7">
            <a:extLst>
              <a:ext uri="{FF2B5EF4-FFF2-40B4-BE49-F238E27FC236}">
                <a16:creationId xmlns:a16="http://schemas.microsoft.com/office/drawing/2014/main" id="{3B63C4E6-4A38-41B6-BAEA-1EEBF7CF4715}"/>
              </a:ext>
            </a:extLst>
          </p:cNvPr>
          <p:cNvCxnSpPr>
            <a:cxnSpLocks/>
          </p:cNvCxnSpPr>
          <p:nvPr/>
        </p:nvCxnSpPr>
        <p:spPr>
          <a:xfrm flipH="1">
            <a:off x="4172437" y="3443100"/>
            <a:ext cx="68673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iSHEJI-8">
            <a:extLst>
              <a:ext uri="{FF2B5EF4-FFF2-40B4-BE49-F238E27FC236}">
                <a16:creationId xmlns:a16="http://schemas.microsoft.com/office/drawing/2014/main" id="{2A5B8F74-B195-42CB-BB95-5EE8FDB9DF7D}"/>
              </a:ext>
            </a:extLst>
          </p:cNvPr>
          <p:cNvCxnSpPr>
            <a:cxnSpLocks/>
          </p:cNvCxnSpPr>
          <p:nvPr/>
        </p:nvCxnSpPr>
        <p:spPr>
          <a:xfrm flipH="1">
            <a:off x="5038725" y="3443100"/>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gaoding-4">
            <a:extLst>
              <a:ext uri="{FF2B5EF4-FFF2-40B4-BE49-F238E27FC236}">
                <a16:creationId xmlns:a16="http://schemas.microsoft.com/office/drawing/2014/main" id="{168B6374-F7C4-47C8-81F5-48EB90F69736}"/>
              </a:ext>
            </a:extLst>
          </p:cNvPr>
          <p:cNvSpPr/>
          <p:nvPr/>
        </p:nvSpPr>
        <p:spPr>
          <a:xfrm rot="19811447">
            <a:off x="-291454" y="3195952"/>
            <a:ext cx="856934" cy="856934"/>
          </a:xfrm>
          <a:prstGeom prst="roundRect">
            <a:avLst>
              <a:gd name="adj" fmla="val 29561"/>
            </a:avLst>
          </a:prstGeom>
          <a:solidFill>
            <a:schemeClr val="accent2"/>
          </a:solidFill>
          <a:ln w="12700" cap="flat" cmpd="sng" algn="ctr">
            <a:noFill/>
            <a:prstDash val="solid"/>
            <a:miter lim="800000"/>
          </a:ln>
          <a:effectLst>
            <a:softEdge rad="2540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5" name="gaoding-4">
            <a:extLst>
              <a:ext uri="{FF2B5EF4-FFF2-40B4-BE49-F238E27FC236}">
                <a16:creationId xmlns:a16="http://schemas.microsoft.com/office/drawing/2014/main" id="{1166231A-3542-4BF8-BD0F-7788DFC46273}"/>
              </a:ext>
            </a:extLst>
          </p:cNvPr>
          <p:cNvSpPr/>
          <p:nvPr/>
        </p:nvSpPr>
        <p:spPr>
          <a:xfrm rot="21113512">
            <a:off x="4102391" y="2854189"/>
            <a:ext cx="140094" cy="140094"/>
          </a:xfrm>
          <a:prstGeom prst="roundRect">
            <a:avLst>
              <a:gd name="adj" fmla="val 29561"/>
            </a:avLst>
          </a:prstGeom>
          <a:solidFill>
            <a:schemeClr val="accent3"/>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7" name="gaoding-4">
            <a:extLst>
              <a:ext uri="{FF2B5EF4-FFF2-40B4-BE49-F238E27FC236}">
                <a16:creationId xmlns:a16="http://schemas.microsoft.com/office/drawing/2014/main" id="{5AF0175E-595E-43E4-A093-53249A3558F1}"/>
              </a:ext>
            </a:extLst>
          </p:cNvPr>
          <p:cNvSpPr/>
          <p:nvPr/>
        </p:nvSpPr>
        <p:spPr>
          <a:xfrm rot="21104609">
            <a:off x="1977588" y="981665"/>
            <a:ext cx="405556" cy="405556"/>
          </a:xfrm>
          <a:prstGeom prst="roundRect">
            <a:avLst>
              <a:gd name="adj" fmla="val 29561"/>
            </a:avLst>
          </a:prstGeom>
          <a:solidFill>
            <a:schemeClr val="accent5"/>
          </a:solidFill>
          <a:ln w="12700" cap="flat" cmpd="sng" algn="ctr">
            <a:noFill/>
            <a:prstDash val="solid"/>
            <a:miter lim="800000"/>
          </a:ln>
          <a:effectLst>
            <a:softEdge rad="889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Tree>
    <p:custDataLst>
      <p:tags r:id="rId1"/>
    </p:custDataLst>
    <p:extLst>
      <p:ext uri="{BB962C8B-B14F-4D97-AF65-F5344CB8AC3E}">
        <p14:creationId xmlns:p14="http://schemas.microsoft.com/office/powerpoint/2010/main" val="2964010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车机代码架构</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5" name="图片 4">
            <a:extLst>
              <a:ext uri="{FF2B5EF4-FFF2-40B4-BE49-F238E27FC236}">
                <a16:creationId xmlns:a16="http://schemas.microsoft.com/office/drawing/2014/main" id="{7B51B100-3002-C24D-08FD-BA39D7F89505}"/>
              </a:ext>
            </a:extLst>
          </p:cNvPr>
          <p:cNvPicPr>
            <a:picLocks noChangeAspect="1"/>
          </p:cNvPicPr>
          <p:nvPr/>
        </p:nvPicPr>
        <p:blipFill>
          <a:blip r:embed="rId5"/>
          <a:stretch>
            <a:fillRect/>
          </a:stretch>
        </p:blipFill>
        <p:spPr>
          <a:xfrm>
            <a:off x="660400" y="1271840"/>
            <a:ext cx="4984521" cy="5508419"/>
          </a:xfrm>
          <a:prstGeom prst="rect">
            <a:avLst/>
          </a:prstGeom>
        </p:spPr>
      </p:pic>
      <p:sp>
        <p:nvSpPr>
          <p:cNvPr id="6" name="文本框 5">
            <a:extLst>
              <a:ext uri="{FF2B5EF4-FFF2-40B4-BE49-F238E27FC236}">
                <a16:creationId xmlns:a16="http://schemas.microsoft.com/office/drawing/2014/main" id="{D71A96D2-FA3B-A3D7-3A35-2068F1856E16}"/>
              </a:ext>
            </a:extLst>
          </p:cNvPr>
          <p:cNvSpPr txBox="1"/>
          <p:nvPr/>
        </p:nvSpPr>
        <p:spPr>
          <a:xfrm>
            <a:off x="6866467" y="2844800"/>
            <a:ext cx="3378200" cy="923330"/>
          </a:xfrm>
          <a:prstGeom prst="rect">
            <a:avLst/>
          </a:prstGeom>
          <a:noFill/>
        </p:spPr>
        <p:txBody>
          <a:bodyPr wrap="square" rtlCol="0">
            <a:spAutoFit/>
          </a:bodyPr>
          <a:lstStyle/>
          <a:p>
            <a:r>
              <a:rPr lang="en-US" altLang="zh-CN" dirty="0"/>
              <a:t>1. </a:t>
            </a:r>
            <a:r>
              <a:rPr lang="zh-CN" altLang="en-US" dirty="0"/>
              <a:t>在主函数中进行串口初始化和传感器校准，总线初始化等初始化工作。</a:t>
            </a:r>
          </a:p>
        </p:txBody>
      </p:sp>
      <p:sp>
        <p:nvSpPr>
          <p:cNvPr id="7" name="文本框 6">
            <a:extLst>
              <a:ext uri="{FF2B5EF4-FFF2-40B4-BE49-F238E27FC236}">
                <a16:creationId xmlns:a16="http://schemas.microsoft.com/office/drawing/2014/main" id="{70791F21-A0DE-ECE9-C88B-DC2D36DDED47}"/>
              </a:ext>
            </a:extLst>
          </p:cNvPr>
          <p:cNvSpPr txBox="1"/>
          <p:nvPr/>
        </p:nvSpPr>
        <p:spPr>
          <a:xfrm>
            <a:off x="6866467" y="4072930"/>
            <a:ext cx="3378200" cy="646331"/>
          </a:xfrm>
          <a:prstGeom prst="rect">
            <a:avLst/>
          </a:prstGeom>
          <a:noFill/>
        </p:spPr>
        <p:txBody>
          <a:bodyPr wrap="square" rtlCol="0">
            <a:spAutoFit/>
          </a:bodyPr>
          <a:lstStyle/>
          <a:p>
            <a:r>
              <a:rPr lang="en-US" altLang="zh-CN" dirty="0"/>
              <a:t>2. </a:t>
            </a:r>
            <a:r>
              <a:rPr lang="zh-CN" altLang="en-US" dirty="0"/>
              <a:t>在主函数中进行创建线程启动线程</a:t>
            </a:r>
          </a:p>
        </p:txBody>
      </p:sp>
    </p:spTree>
    <p:custDataLst>
      <p:tags r:id="rId1"/>
    </p:custDataLst>
    <p:extLst>
      <p:ext uri="{BB962C8B-B14F-4D97-AF65-F5344CB8AC3E}">
        <p14:creationId xmlns:p14="http://schemas.microsoft.com/office/powerpoint/2010/main" val="4647881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1000">
              <a:schemeClr val="accent4"/>
            </a:gs>
            <a:gs pos="100000">
              <a:schemeClr val="bg1"/>
            </a:gs>
          </a:gsLst>
          <a:lin ang="2700000" scaled="1"/>
        </a:gradFill>
        <a:effectLst/>
      </p:bgPr>
    </p:bg>
    <p:spTree>
      <p:nvGrpSpPr>
        <p:cNvPr id="1" name=""/>
        <p:cNvGrpSpPr/>
        <p:nvPr/>
      </p:nvGrpSpPr>
      <p:grpSpPr>
        <a:xfrm>
          <a:off x="0" y="0"/>
          <a:ext cx="0" cy="0"/>
          <a:chOff x="0" y="0"/>
          <a:chExt cx="0" cy="0"/>
        </a:xfrm>
      </p:grpSpPr>
      <p:sp>
        <p:nvSpPr>
          <p:cNvPr id="25" name="iSHEJI-3">
            <a:extLst>
              <a:ext uri="{FF2B5EF4-FFF2-40B4-BE49-F238E27FC236}">
                <a16:creationId xmlns:a16="http://schemas.microsoft.com/office/drawing/2014/main" id="{85A6C100-A2E6-47FC-AF0B-873370ED9F1E}"/>
              </a:ext>
            </a:extLst>
          </p:cNvPr>
          <p:cNvSpPr>
            <a:spLocks noChangeArrowheads="1"/>
          </p:cNvSpPr>
          <p:nvPr/>
        </p:nvSpPr>
        <p:spPr bwMode="auto">
          <a:xfrm>
            <a:off x="1003300" y="1108755"/>
            <a:ext cx="3169137" cy="3200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ysClr val="windowText" lastClr="000000"/>
                </a:solidFill>
                <a:latin typeface="Arial" panose="020B0604020202020204" pitchFamily="34" charset="0"/>
              </a:defRPr>
            </a:lvl1pPr>
            <a:lvl2pPr marL="457200" eaLnBrk="0" fontAlgn="base" hangingPunct="0">
              <a:spcBef>
                <a:spcPct val="0"/>
              </a:spcBef>
              <a:spcAft>
                <a:spcPct val="0"/>
              </a:spcAft>
              <a:defRPr>
                <a:solidFill>
                  <a:sysClr val="windowText" lastClr="000000"/>
                </a:solidFill>
                <a:latin typeface="Arial" panose="020B0604020202020204" pitchFamily="34" charset="0"/>
              </a:defRPr>
            </a:lvl2pPr>
            <a:lvl3pPr marL="914400" eaLnBrk="0" fontAlgn="base" hangingPunct="0">
              <a:spcBef>
                <a:spcPct val="0"/>
              </a:spcBef>
              <a:spcAft>
                <a:spcPct val="0"/>
              </a:spcAft>
              <a:defRPr>
                <a:solidFill>
                  <a:sysClr val="windowText" lastClr="000000"/>
                </a:solidFill>
                <a:latin typeface="Arial" panose="020B0604020202020204" pitchFamily="34" charset="0"/>
              </a:defRPr>
            </a:lvl3pPr>
            <a:lvl4pPr marL="1371600" eaLnBrk="0" fontAlgn="base" hangingPunct="0">
              <a:spcBef>
                <a:spcPct val="0"/>
              </a:spcBef>
              <a:spcAft>
                <a:spcPct val="0"/>
              </a:spcAft>
              <a:defRPr>
                <a:solidFill>
                  <a:sysClr val="windowText" lastClr="000000"/>
                </a:solidFill>
                <a:latin typeface="Arial" panose="020B0604020202020204" pitchFamily="34" charset="0"/>
              </a:defRPr>
            </a:lvl4pPr>
            <a:lvl5pPr marL="1828800" eaLnBrk="0" fontAlgn="base" hangingPunct="0">
              <a:spcBef>
                <a:spcPct val="0"/>
              </a:spcBef>
              <a:spcAft>
                <a:spcPct val="0"/>
              </a:spcAft>
              <a:defRPr>
                <a:solidFill>
                  <a:sysClr val="windowText" lastClr="000000"/>
                </a:solidFill>
                <a:latin typeface="Arial" panose="020B0604020202020204" pitchFamily="34" charset="0"/>
              </a:defRPr>
            </a:lvl5pPr>
            <a:lvl6pPr marL="2286000" eaLnBrk="0" fontAlgn="base" hangingPunct="0">
              <a:spcBef>
                <a:spcPct val="0"/>
              </a:spcBef>
              <a:spcAft>
                <a:spcPct val="0"/>
              </a:spcAft>
              <a:defRPr>
                <a:solidFill>
                  <a:sysClr val="windowText" lastClr="000000"/>
                </a:solidFill>
                <a:latin typeface="Arial" panose="020B0604020202020204" pitchFamily="34" charset="0"/>
              </a:defRPr>
            </a:lvl6pPr>
            <a:lvl7pPr marL="2743200" eaLnBrk="0" fontAlgn="base" hangingPunct="0">
              <a:spcBef>
                <a:spcPct val="0"/>
              </a:spcBef>
              <a:spcAft>
                <a:spcPct val="0"/>
              </a:spcAft>
              <a:defRPr>
                <a:solidFill>
                  <a:sysClr val="windowText" lastClr="000000"/>
                </a:solidFill>
                <a:latin typeface="Arial" panose="020B0604020202020204" pitchFamily="34" charset="0"/>
              </a:defRPr>
            </a:lvl7pPr>
            <a:lvl8pPr marL="3200400" eaLnBrk="0" fontAlgn="base" hangingPunct="0">
              <a:spcBef>
                <a:spcPct val="0"/>
              </a:spcBef>
              <a:spcAft>
                <a:spcPct val="0"/>
              </a:spcAft>
              <a:defRPr>
                <a:solidFill>
                  <a:sysClr val="windowText" lastClr="000000"/>
                </a:solidFill>
                <a:latin typeface="Arial" panose="020B0604020202020204" pitchFamily="34" charset="0"/>
              </a:defRPr>
            </a:lvl8pPr>
            <a:lvl9pPr marL="3657600" eaLnBrk="0" fontAlgn="base" hangingPunct="0">
              <a:spcBef>
                <a:spcPct val="0"/>
              </a:spcBef>
              <a:spcAft>
                <a:spcPct val="0"/>
              </a:spcAft>
              <a:defRPr>
                <a:solidFill>
                  <a:sysClr val="windowText" lastClr="000000"/>
                </a:solidFill>
                <a:latin typeface="Arial" panose="020B0604020202020204" pitchFamily="34" charset="0"/>
              </a:defRPr>
            </a:lvl9pPr>
          </a:lstStyle>
          <a:p>
            <a:pPr marL="0" marR="0" lvl="0" indent="0" algn="l" defTabSz="609600" rtl="0" eaLnBrk="0" fontAlgn="base" latinLnBrk="0" hangingPunct="0">
              <a:lnSpc>
                <a:spcPct val="100000"/>
              </a:lnSpc>
              <a:spcBef>
                <a:spcPct val="0"/>
              </a:spcBef>
              <a:spcAft>
                <a:spcPct val="0"/>
              </a:spcAft>
              <a:buClrTx/>
              <a:buSzTx/>
              <a:buFontTx/>
              <a:buNone/>
              <a:tabLst/>
              <a:defRPr/>
            </a:pPr>
            <a:r>
              <a:rPr kumimoji="0" lang="en-US" altLang="en-US" sz="20800" b="0" i="0" u="none" strike="noStrike" kern="1200" cap="none" spc="0" normalizeH="0" baseline="0" noProof="0" dirty="0">
                <a:ln w="19050">
                  <a:noFill/>
                </a:ln>
                <a:solidFill>
                  <a:srgbClr val="1086F4"/>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sym typeface="字魂59号-创粗黑" panose="00000500000000000000" pitchFamily="2" charset="-122"/>
              </a:rPr>
              <a:t>03</a:t>
            </a:r>
          </a:p>
        </p:txBody>
      </p:sp>
      <p:sp>
        <p:nvSpPr>
          <p:cNvPr id="26" name="iSHEJI-4">
            <a:extLst>
              <a:ext uri="{FF2B5EF4-FFF2-40B4-BE49-F238E27FC236}">
                <a16:creationId xmlns:a16="http://schemas.microsoft.com/office/drawing/2014/main" id="{48B20537-26C9-4FD9-A29F-FF200FBCAC2E}"/>
              </a:ext>
            </a:extLst>
          </p:cNvPr>
          <p:cNvSpPr txBox="1"/>
          <p:nvPr/>
        </p:nvSpPr>
        <p:spPr>
          <a:xfrm>
            <a:off x="6538754" y="3971077"/>
            <a:ext cx="4980146" cy="677108"/>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srgbClr val="1086F4"/>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Development plan</a:t>
            </a:r>
          </a:p>
        </p:txBody>
      </p:sp>
      <p:sp>
        <p:nvSpPr>
          <p:cNvPr id="27" name="iSHEJI-5">
            <a:extLst>
              <a:ext uri="{FF2B5EF4-FFF2-40B4-BE49-F238E27FC236}">
                <a16:creationId xmlns:a16="http://schemas.microsoft.com/office/drawing/2014/main" id="{3CEE8F7C-EAB6-4695-94CC-2E7C2C959BDD}"/>
              </a:ext>
            </a:extLst>
          </p:cNvPr>
          <p:cNvSpPr txBox="1"/>
          <p:nvPr/>
        </p:nvSpPr>
        <p:spPr>
          <a:xfrm>
            <a:off x="9787657" y="4704329"/>
            <a:ext cx="1731243" cy="369332"/>
          </a:xfrm>
          <a:prstGeom prst="rect">
            <a:avLst/>
          </a:prstGeom>
          <a:noFill/>
        </p:spPr>
        <p:txBody>
          <a:bodyPr wrap="none" lIns="0" tIns="0" rIns="0" bIns="0">
            <a:spAutoFit/>
          </a:bodyPr>
          <a:lstStyle/>
          <a:p>
            <a:pPr marL="342900" marR="0" lvl="0" indent="-342900" algn="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300" normalizeH="0" baseline="0" noProof="0" dirty="0">
                <a:ln>
                  <a:noFill/>
                </a:ln>
                <a:solidFill>
                  <a:srgbClr val="000000">
                    <a:lumMod val="85000"/>
                    <a:lumOff val="15000"/>
                  </a:srgbClr>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工作流程</a:t>
            </a:r>
          </a:p>
        </p:txBody>
      </p:sp>
      <p:cxnSp>
        <p:nvCxnSpPr>
          <p:cNvPr id="28" name="iSHEJI-7">
            <a:extLst>
              <a:ext uri="{FF2B5EF4-FFF2-40B4-BE49-F238E27FC236}">
                <a16:creationId xmlns:a16="http://schemas.microsoft.com/office/drawing/2014/main" id="{3B63C4E6-4A38-41B6-BAEA-1EEBF7CF4715}"/>
              </a:ext>
            </a:extLst>
          </p:cNvPr>
          <p:cNvCxnSpPr>
            <a:cxnSpLocks/>
          </p:cNvCxnSpPr>
          <p:nvPr/>
        </p:nvCxnSpPr>
        <p:spPr>
          <a:xfrm flipH="1">
            <a:off x="4172437" y="3443100"/>
            <a:ext cx="68673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iSHEJI-8">
            <a:extLst>
              <a:ext uri="{FF2B5EF4-FFF2-40B4-BE49-F238E27FC236}">
                <a16:creationId xmlns:a16="http://schemas.microsoft.com/office/drawing/2014/main" id="{2A5B8F74-B195-42CB-BB95-5EE8FDB9DF7D}"/>
              </a:ext>
            </a:extLst>
          </p:cNvPr>
          <p:cNvCxnSpPr>
            <a:cxnSpLocks/>
          </p:cNvCxnSpPr>
          <p:nvPr/>
        </p:nvCxnSpPr>
        <p:spPr>
          <a:xfrm flipH="1">
            <a:off x="5038725" y="3443100"/>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gaoding-4">
            <a:extLst>
              <a:ext uri="{FF2B5EF4-FFF2-40B4-BE49-F238E27FC236}">
                <a16:creationId xmlns:a16="http://schemas.microsoft.com/office/drawing/2014/main" id="{168B6374-F7C4-47C8-81F5-48EB90F69736}"/>
              </a:ext>
            </a:extLst>
          </p:cNvPr>
          <p:cNvSpPr/>
          <p:nvPr/>
        </p:nvSpPr>
        <p:spPr>
          <a:xfrm rot="19811447">
            <a:off x="-291454" y="3195952"/>
            <a:ext cx="856934" cy="856934"/>
          </a:xfrm>
          <a:prstGeom prst="roundRect">
            <a:avLst>
              <a:gd name="adj" fmla="val 29561"/>
            </a:avLst>
          </a:prstGeom>
          <a:solidFill>
            <a:schemeClr val="accent2"/>
          </a:solidFill>
          <a:ln w="12700" cap="flat" cmpd="sng" algn="ctr">
            <a:noFill/>
            <a:prstDash val="solid"/>
            <a:miter lim="800000"/>
          </a:ln>
          <a:effectLst>
            <a:softEdge rad="2540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5" name="gaoding-4">
            <a:extLst>
              <a:ext uri="{FF2B5EF4-FFF2-40B4-BE49-F238E27FC236}">
                <a16:creationId xmlns:a16="http://schemas.microsoft.com/office/drawing/2014/main" id="{1166231A-3542-4BF8-BD0F-7788DFC46273}"/>
              </a:ext>
            </a:extLst>
          </p:cNvPr>
          <p:cNvSpPr/>
          <p:nvPr/>
        </p:nvSpPr>
        <p:spPr>
          <a:xfrm rot="21113512">
            <a:off x="4102391" y="2854189"/>
            <a:ext cx="140094" cy="140094"/>
          </a:xfrm>
          <a:prstGeom prst="roundRect">
            <a:avLst>
              <a:gd name="adj" fmla="val 29561"/>
            </a:avLst>
          </a:prstGeom>
          <a:solidFill>
            <a:schemeClr val="accent3"/>
          </a:solidFill>
          <a:ln w="12700" cap="flat" cmpd="sng" algn="ctr">
            <a:noFill/>
            <a:prstDash val="solid"/>
            <a:miter lim="800000"/>
          </a:ln>
          <a:effectLst>
            <a:softEdge rad="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
        <p:nvSpPr>
          <p:cNvPr id="37" name="gaoding-4">
            <a:extLst>
              <a:ext uri="{FF2B5EF4-FFF2-40B4-BE49-F238E27FC236}">
                <a16:creationId xmlns:a16="http://schemas.microsoft.com/office/drawing/2014/main" id="{5AF0175E-595E-43E4-A093-53249A3558F1}"/>
              </a:ext>
            </a:extLst>
          </p:cNvPr>
          <p:cNvSpPr/>
          <p:nvPr/>
        </p:nvSpPr>
        <p:spPr>
          <a:xfrm rot="21104609">
            <a:off x="1977588" y="981665"/>
            <a:ext cx="405556" cy="405556"/>
          </a:xfrm>
          <a:prstGeom prst="roundRect">
            <a:avLst>
              <a:gd name="adj" fmla="val 29561"/>
            </a:avLst>
          </a:prstGeom>
          <a:solidFill>
            <a:schemeClr val="accent5"/>
          </a:solidFill>
          <a:ln w="12700" cap="flat" cmpd="sng" algn="ctr">
            <a:noFill/>
            <a:prstDash val="solid"/>
            <a:miter lim="800000"/>
          </a:ln>
          <a:effectLst>
            <a:softEdge rad="88900"/>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sym typeface="+mn-lt"/>
            </a:endParaRPr>
          </a:p>
        </p:txBody>
      </p:sp>
    </p:spTree>
    <p:custDataLst>
      <p:tags r:id="rId1"/>
    </p:custDataLst>
    <p:extLst>
      <p:ext uri="{BB962C8B-B14F-4D97-AF65-F5344CB8AC3E}">
        <p14:creationId xmlns:p14="http://schemas.microsoft.com/office/powerpoint/2010/main" val="21220783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车机代码架构</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2" name="文本框 1">
            <a:extLst>
              <a:ext uri="{FF2B5EF4-FFF2-40B4-BE49-F238E27FC236}">
                <a16:creationId xmlns:a16="http://schemas.microsoft.com/office/drawing/2014/main" id="{32F27024-C5B3-9462-14D9-62EBF1B93257}"/>
              </a:ext>
            </a:extLst>
          </p:cNvPr>
          <p:cNvSpPr txBox="1"/>
          <p:nvPr/>
        </p:nvSpPr>
        <p:spPr>
          <a:xfrm>
            <a:off x="660400" y="1562038"/>
            <a:ext cx="8322733" cy="1754326"/>
          </a:xfrm>
          <a:prstGeom prst="rect">
            <a:avLst/>
          </a:prstGeom>
          <a:noFill/>
        </p:spPr>
        <p:txBody>
          <a:bodyPr wrap="square" rtlCol="0">
            <a:spAutoFit/>
          </a:bodyPr>
          <a:lstStyle/>
          <a:p>
            <a:r>
              <a:rPr lang="zh-CN" altLang="en-US" dirty="0"/>
              <a:t>由于到目前为止，</a:t>
            </a:r>
            <a:r>
              <a:rPr lang="en-US" altLang="zh-CN" dirty="0" err="1"/>
              <a:t>Openharmony</a:t>
            </a:r>
            <a:r>
              <a:rPr lang="zh-CN" altLang="en-US" dirty="0"/>
              <a:t>暂时没能够适配本地文本编译器和</a:t>
            </a:r>
            <a:r>
              <a:rPr lang="en-US" altLang="zh-CN" dirty="0" err="1"/>
              <a:t>gccg</a:t>
            </a:r>
            <a:r>
              <a:rPr lang="en-US" altLang="zh-CN" dirty="0"/>
              <a:t>++</a:t>
            </a:r>
            <a:r>
              <a:rPr lang="zh-CN" altLang="en-US" dirty="0"/>
              <a:t>编译器，所以我们需要在</a:t>
            </a:r>
            <a:r>
              <a:rPr lang="en-US" altLang="zh-CN" dirty="0"/>
              <a:t>LINUX</a:t>
            </a:r>
            <a:r>
              <a:rPr lang="zh-CN" altLang="en-US" dirty="0"/>
              <a:t>上进行编译迁移。但是编译整套系统的时间开销较长。我们使用的</a:t>
            </a:r>
            <a:r>
              <a:rPr lang="en-US" altLang="zh-CN" dirty="0"/>
              <a:t>LINUX5.10</a:t>
            </a:r>
            <a:r>
              <a:rPr lang="zh-CN" altLang="en-US" dirty="0"/>
              <a:t>内核和在</a:t>
            </a:r>
            <a:r>
              <a:rPr lang="en-US" altLang="zh-CN" dirty="0"/>
              <a:t>UBUNTU16.04</a:t>
            </a:r>
            <a:r>
              <a:rPr lang="zh-CN" altLang="en-US" dirty="0"/>
              <a:t>版本及以上的</a:t>
            </a:r>
            <a:r>
              <a:rPr lang="en-US" altLang="zh-CN" dirty="0"/>
              <a:t>LINUX</a:t>
            </a:r>
            <a:r>
              <a:rPr lang="zh-CN" altLang="en-US" dirty="0"/>
              <a:t>发行版一致，除了要使用到的鸿蒙特性外，我们完全可以使用</a:t>
            </a:r>
            <a:r>
              <a:rPr lang="en-US" altLang="zh-CN" dirty="0"/>
              <a:t>LINUX</a:t>
            </a:r>
            <a:r>
              <a:rPr lang="zh-CN" altLang="en-US" dirty="0"/>
              <a:t>来进行第一轮功能验证开发，再选择将其作为动态链接库或是合入</a:t>
            </a:r>
            <a:r>
              <a:rPr lang="en-US" altLang="zh-CN" dirty="0"/>
              <a:t>HDF</a:t>
            </a:r>
            <a:r>
              <a:rPr lang="zh-CN" altLang="en-US" dirty="0"/>
              <a:t>，</a:t>
            </a:r>
            <a:r>
              <a:rPr lang="en-US" altLang="zh-CN" dirty="0"/>
              <a:t>HCS</a:t>
            </a:r>
            <a:r>
              <a:rPr lang="zh-CN" altLang="en-US" dirty="0"/>
              <a:t>框架当中成为</a:t>
            </a:r>
            <a:r>
              <a:rPr lang="en-US" altLang="zh-CN" dirty="0" err="1"/>
              <a:t>OpenHarmony</a:t>
            </a:r>
            <a:r>
              <a:rPr lang="zh-CN" altLang="en-US" dirty="0"/>
              <a:t>的驱动程序组件。</a:t>
            </a:r>
            <a:endParaRPr lang="en-US" altLang="zh-CN" dirty="0"/>
          </a:p>
        </p:txBody>
      </p:sp>
      <p:sp>
        <p:nvSpPr>
          <p:cNvPr id="4" name="文本框 3">
            <a:extLst>
              <a:ext uri="{FF2B5EF4-FFF2-40B4-BE49-F238E27FC236}">
                <a16:creationId xmlns:a16="http://schemas.microsoft.com/office/drawing/2014/main" id="{B90D89D1-84BE-BBD3-5D45-FB9EA24AB65E}"/>
              </a:ext>
            </a:extLst>
          </p:cNvPr>
          <p:cNvSpPr txBox="1"/>
          <p:nvPr/>
        </p:nvSpPr>
        <p:spPr>
          <a:xfrm>
            <a:off x="745724" y="3524435"/>
            <a:ext cx="8096435" cy="369332"/>
          </a:xfrm>
          <a:prstGeom prst="rect">
            <a:avLst/>
          </a:prstGeom>
          <a:noFill/>
        </p:spPr>
        <p:txBody>
          <a:bodyPr wrap="square" rtlCol="0">
            <a:spAutoFit/>
          </a:bodyPr>
          <a:lstStyle/>
          <a:p>
            <a:r>
              <a:rPr lang="zh-CN" altLang="en-US" dirty="0"/>
              <a:t>我们通过</a:t>
            </a:r>
          </a:p>
        </p:txBody>
      </p:sp>
    </p:spTree>
    <p:custDataLst>
      <p:tags r:id="rId1"/>
    </p:custDataLst>
    <p:extLst>
      <p:ext uri="{BB962C8B-B14F-4D97-AF65-F5344CB8AC3E}">
        <p14:creationId xmlns:p14="http://schemas.microsoft.com/office/powerpoint/2010/main" val="8952557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2.3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车机代码架构</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FAD79C2F-42CF-9C00-47CA-7BE238088C1E}"/>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4" name="图片 3">
            <a:extLst>
              <a:ext uri="{FF2B5EF4-FFF2-40B4-BE49-F238E27FC236}">
                <a16:creationId xmlns:a16="http://schemas.microsoft.com/office/drawing/2014/main" id="{AFC9256E-C5A6-A8C6-A076-161F6BF9CDEA}"/>
              </a:ext>
            </a:extLst>
          </p:cNvPr>
          <p:cNvPicPr>
            <a:picLocks noChangeAspect="1"/>
          </p:cNvPicPr>
          <p:nvPr/>
        </p:nvPicPr>
        <p:blipFill>
          <a:blip r:embed="rId5"/>
          <a:stretch>
            <a:fillRect/>
          </a:stretch>
        </p:blipFill>
        <p:spPr>
          <a:xfrm>
            <a:off x="3546832" y="1823824"/>
            <a:ext cx="7972068" cy="4411876"/>
          </a:xfrm>
          <a:prstGeom prst="rect">
            <a:avLst/>
          </a:prstGeom>
        </p:spPr>
      </p:pic>
      <p:sp>
        <p:nvSpPr>
          <p:cNvPr id="5" name="矩形 4">
            <a:extLst>
              <a:ext uri="{FF2B5EF4-FFF2-40B4-BE49-F238E27FC236}">
                <a16:creationId xmlns:a16="http://schemas.microsoft.com/office/drawing/2014/main" id="{FB7F589C-D4CA-08B9-437E-B88C30B3D4F4}"/>
              </a:ext>
            </a:extLst>
          </p:cNvPr>
          <p:cNvSpPr/>
          <p:nvPr/>
        </p:nvSpPr>
        <p:spPr>
          <a:xfrm>
            <a:off x="3715508" y="2405849"/>
            <a:ext cx="1362519" cy="1384916"/>
          </a:xfrm>
          <a:prstGeom prst="rect">
            <a:avLst/>
          </a:prstGeom>
          <a:noFill/>
          <a:ln>
            <a:solidFill>
              <a:srgbClr val="FF0000"/>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p>
        </p:txBody>
      </p:sp>
      <p:cxnSp>
        <p:nvCxnSpPr>
          <p:cNvPr id="7" name="连接符: 肘形 6">
            <a:extLst>
              <a:ext uri="{FF2B5EF4-FFF2-40B4-BE49-F238E27FC236}">
                <a16:creationId xmlns:a16="http://schemas.microsoft.com/office/drawing/2014/main" id="{B82C93C0-583E-A18F-B91C-B456BC354169}"/>
              </a:ext>
            </a:extLst>
          </p:cNvPr>
          <p:cNvCxnSpPr/>
          <p:nvPr/>
        </p:nvCxnSpPr>
        <p:spPr>
          <a:xfrm>
            <a:off x="2894120" y="2148396"/>
            <a:ext cx="821388" cy="621437"/>
          </a:xfrm>
          <a:prstGeom prst="bentConnector3">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 name="文本框 8">
            <a:extLst>
              <a:ext uri="{FF2B5EF4-FFF2-40B4-BE49-F238E27FC236}">
                <a16:creationId xmlns:a16="http://schemas.microsoft.com/office/drawing/2014/main" id="{6678617A-21DF-3771-CA0C-8C3AB7384C8E}"/>
              </a:ext>
            </a:extLst>
          </p:cNvPr>
          <p:cNvSpPr txBox="1"/>
          <p:nvPr/>
        </p:nvSpPr>
        <p:spPr>
          <a:xfrm>
            <a:off x="475999" y="1823824"/>
            <a:ext cx="2418121" cy="646331"/>
          </a:xfrm>
          <a:prstGeom prst="rect">
            <a:avLst/>
          </a:prstGeom>
          <a:noFill/>
        </p:spPr>
        <p:txBody>
          <a:bodyPr wrap="square" rtlCol="0">
            <a:spAutoFit/>
          </a:bodyPr>
          <a:lstStyle/>
          <a:p>
            <a:r>
              <a:rPr lang="zh-CN" altLang="en-US" dirty="0"/>
              <a:t>按照功能</a:t>
            </a:r>
            <a:r>
              <a:rPr lang="en-US" altLang="zh-CN" dirty="0"/>
              <a:t>SDK</a:t>
            </a:r>
            <a:r>
              <a:rPr lang="zh-CN" altLang="en-US" dirty="0"/>
              <a:t>划分的代码目录体系</a:t>
            </a:r>
          </a:p>
        </p:txBody>
      </p:sp>
    </p:spTree>
    <p:custDataLst>
      <p:tags r:id="rId1"/>
    </p:custDataLst>
    <p:extLst>
      <p:ext uri="{BB962C8B-B14F-4D97-AF65-F5344CB8AC3E}">
        <p14:creationId xmlns:p14="http://schemas.microsoft.com/office/powerpoint/2010/main" val="3168737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362494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1.1 </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操作系统定义</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sp>
        <p:nvSpPr>
          <p:cNvPr id="13" name="iSHEJI-7">
            <a:extLst>
              <a:ext uri="{FF2B5EF4-FFF2-40B4-BE49-F238E27FC236}">
                <a16:creationId xmlns:a16="http://schemas.microsoft.com/office/drawing/2014/main" id="{5A2738EB-B9DA-4AEB-B51D-ED5520A779B6}"/>
              </a:ext>
            </a:extLst>
          </p:cNvPr>
          <p:cNvSpPr txBox="1"/>
          <p:nvPr/>
        </p:nvSpPr>
        <p:spPr>
          <a:xfrm>
            <a:off x="898103" y="2513356"/>
            <a:ext cx="7546242" cy="276999"/>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800" i="0" u="none" strike="noStrike" kern="1200" cap="none" spc="0" normalizeH="0" baseline="0" noProof="0" dirty="0">
                <a:ln>
                  <a:noFill/>
                </a:ln>
                <a:solidFill>
                  <a:schemeClr val="accent1"/>
                </a:solidFill>
                <a:effectLst/>
                <a:uLnTx/>
                <a:uFillTx/>
                <a:latin typeface="阿里巴巴普惠体 2.0 95 ExtraBold" panose="00020600040101010101" pitchFamily="18" charset="-122"/>
                <a:ea typeface="阿里巴巴普惠体 2.0 95 ExtraBold" panose="00020600040101010101" pitchFamily="18" charset="-122"/>
                <a:cs typeface="阿里巴巴普惠体 2.0 95 ExtraBold" panose="00020600040101010101" pitchFamily="18" charset="-122"/>
              </a:rPr>
              <a:t>一个完整的计算机系统是由硬件和软件两部分组成的</a:t>
            </a:r>
          </a:p>
        </p:txBody>
      </p:sp>
      <p:sp>
        <p:nvSpPr>
          <p:cNvPr id="14" name="iSHEJI-8">
            <a:extLst>
              <a:ext uri="{FF2B5EF4-FFF2-40B4-BE49-F238E27FC236}">
                <a16:creationId xmlns:a16="http://schemas.microsoft.com/office/drawing/2014/main" id="{01B44E44-D4CA-43E3-953F-24144DA28CE4}"/>
              </a:ext>
            </a:extLst>
          </p:cNvPr>
          <p:cNvSpPr txBox="1"/>
          <p:nvPr/>
        </p:nvSpPr>
        <p:spPr>
          <a:xfrm>
            <a:off x="898104" y="2825121"/>
            <a:ext cx="5296135" cy="931409"/>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50000"/>
              </a:lnSpc>
              <a:spcBef>
                <a:spcPts val="0"/>
              </a:spcBef>
              <a:spcAft>
                <a:spcPts val="500"/>
              </a:spcAft>
              <a:buClrTx/>
              <a:buSzTx/>
              <a:buFontTx/>
              <a:buNone/>
              <a:tabLst/>
              <a:defRPr/>
            </a:pPr>
            <a:r>
              <a:rPr kumimoji="0" lang="zh-CN" altLang="en-US"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操作系统是所有软件中最基础最核心的部分，是计算机用户和计算机硬件之间的中介程序，它能够为用户执行程序提供更加方便更加有效的环境。</a:t>
            </a:r>
          </a:p>
        </p:txBody>
      </p:sp>
      <p:sp>
        <p:nvSpPr>
          <p:cNvPr id="15" name="iSHEJI-8">
            <a:extLst>
              <a:ext uri="{FF2B5EF4-FFF2-40B4-BE49-F238E27FC236}">
                <a16:creationId xmlns:a16="http://schemas.microsoft.com/office/drawing/2014/main" id="{F8262030-9F72-4E8D-BEA6-FD04DB6E83D5}"/>
              </a:ext>
            </a:extLst>
          </p:cNvPr>
          <p:cNvSpPr txBox="1"/>
          <p:nvPr/>
        </p:nvSpPr>
        <p:spPr>
          <a:xfrm>
            <a:off x="898103" y="1843053"/>
            <a:ext cx="11293897" cy="553998"/>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800" i="0" u="none" strike="noStrike" kern="1200" cap="none" spc="0" normalizeH="0" baseline="0" noProof="0" dirty="0">
                <a:ln>
                  <a:noFill/>
                </a:ln>
                <a:solidFill>
                  <a:schemeClr val="bg1">
                    <a:lumMod val="65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A completely computer system</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800" i="0" u="none" strike="noStrike" kern="1200" cap="none" spc="0" normalizeH="0" baseline="0" noProof="0" dirty="0">
                <a:ln>
                  <a:noFill/>
                </a:ln>
                <a:solidFill>
                  <a:schemeClr val="bg1">
                    <a:lumMod val="65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rPr>
              <a:t>is composed of two parts: hardware and software</a:t>
            </a:r>
          </a:p>
        </p:txBody>
      </p:sp>
      <p:sp>
        <p:nvSpPr>
          <p:cNvPr id="24" name="iSHEJI-8">
            <a:extLst>
              <a:ext uri="{FF2B5EF4-FFF2-40B4-BE49-F238E27FC236}">
                <a16:creationId xmlns:a16="http://schemas.microsoft.com/office/drawing/2014/main" id="{A5C9B269-24C4-7406-D0F8-E1630A18C76F}"/>
              </a:ext>
            </a:extLst>
          </p:cNvPr>
          <p:cNvSpPr txBox="1"/>
          <p:nvPr/>
        </p:nvSpPr>
        <p:spPr>
          <a:xfrm>
            <a:off x="898104" y="3855352"/>
            <a:ext cx="5296135" cy="1254574"/>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50000"/>
              </a:lnSpc>
              <a:spcBef>
                <a:spcPts val="0"/>
              </a:spcBef>
              <a:spcAft>
                <a:spcPts val="500"/>
              </a:spcAft>
              <a:buClrTx/>
              <a:buSzTx/>
              <a:buFontTx/>
              <a:buNone/>
              <a:tabLst/>
              <a:defRPr/>
            </a:pPr>
            <a:r>
              <a:rPr kumimoji="0" lang="zh-CN" altLang="en-US"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操作系统</a:t>
            </a:r>
            <a:r>
              <a:rPr kumimoji="0" lang="en-US" altLang="zh-CN"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(Operation System, OS) </a:t>
            </a:r>
            <a:r>
              <a:rPr kumimoji="0" lang="zh-CN" altLang="en-US" sz="1400" i="0" u="none" strike="noStrike" kern="1200" cap="none" spc="0" normalizeH="0" baseline="0" noProof="0" dirty="0">
                <a:ln>
                  <a:noFill/>
                </a:ln>
                <a:solidFill>
                  <a:schemeClr val="tx1"/>
                </a:solidFill>
                <a:effectLst/>
                <a:uLnTx/>
                <a:uFillTx/>
                <a:latin typeface="阿里巴巴普惠体 2.0 35 Thin" panose="00020600040101010101" pitchFamily="18" charset="-122"/>
                <a:ea typeface="阿里巴巴普惠体 2.0 35 Thin" panose="00020600040101010101" pitchFamily="18" charset="-122"/>
                <a:cs typeface="阿里巴巴普惠体 2.0 95 ExtraBold" panose="00020600040101010101" pitchFamily="18" charset="-122"/>
              </a:rPr>
              <a:t>是指控制和管理整个计算机系统的硬件和软件资源，并合理的组织和调度计算机的工作和资源的分配，以提供给用户和其它软件方便的接口和环境，它是计算机系统中最基本的系统软件</a:t>
            </a:r>
          </a:p>
        </p:txBody>
      </p:sp>
      <p:pic>
        <p:nvPicPr>
          <p:cNvPr id="28" name="图片 27">
            <a:extLst>
              <a:ext uri="{FF2B5EF4-FFF2-40B4-BE49-F238E27FC236}">
                <a16:creationId xmlns:a16="http://schemas.microsoft.com/office/drawing/2014/main" id="{95B3D994-48F0-6647-F93C-4BF5E9BCC4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6676" y="-131499"/>
            <a:ext cx="7064560" cy="7120997"/>
          </a:xfrm>
          <a:prstGeom prst="rect">
            <a:avLst/>
          </a:prstGeom>
          <a:ln>
            <a:noFill/>
          </a:ln>
          <a:effectLst>
            <a:softEdge rad="112500"/>
          </a:effectLst>
        </p:spPr>
      </p:pic>
      <p:cxnSp>
        <p:nvCxnSpPr>
          <p:cNvPr id="29" name="iSHEJI-8">
            <a:extLst>
              <a:ext uri="{FF2B5EF4-FFF2-40B4-BE49-F238E27FC236}">
                <a16:creationId xmlns:a16="http://schemas.microsoft.com/office/drawing/2014/main" id="{4F85F870-E856-7B41-CC5F-C58E6B2E3CCC}"/>
              </a:ext>
            </a:extLst>
          </p:cNvPr>
          <p:cNvCxnSpPr>
            <a:cxnSpLocks/>
          </p:cNvCxnSpPr>
          <p:nvPr/>
        </p:nvCxnSpPr>
        <p:spPr>
          <a:xfrm flipH="1">
            <a:off x="190033"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336940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6000" y="447822"/>
            <a:ext cx="5407564"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1.1 </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操作系统层级结构图</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3" name="图片 2">
            <a:extLst>
              <a:ext uri="{FF2B5EF4-FFF2-40B4-BE49-F238E27FC236}">
                <a16:creationId xmlns:a16="http://schemas.microsoft.com/office/drawing/2014/main" id="{2D9369E8-4A0E-3ECD-F05E-0B6AEBC5EF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3406"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4" name="矩形 3">
            <a:extLst>
              <a:ext uri="{FF2B5EF4-FFF2-40B4-BE49-F238E27FC236}">
                <a16:creationId xmlns:a16="http://schemas.microsoft.com/office/drawing/2014/main" id="{DD772407-2697-97D7-F16E-8C3A54FF6B37}"/>
              </a:ext>
            </a:extLst>
          </p:cNvPr>
          <p:cNvSpPr/>
          <p:nvPr/>
        </p:nvSpPr>
        <p:spPr>
          <a:xfrm>
            <a:off x="1293091" y="1828800"/>
            <a:ext cx="4802909" cy="1600200"/>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dirty="0"/>
          </a:p>
        </p:txBody>
      </p:sp>
      <p:sp>
        <p:nvSpPr>
          <p:cNvPr id="5" name="文本框 4">
            <a:extLst>
              <a:ext uri="{FF2B5EF4-FFF2-40B4-BE49-F238E27FC236}">
                <a16:creationId xmlns:a16="http://schemas.microsoft.com/office/drawing/2014/main" id="{31257B04-E3AD-27EE-7FAA-A2CEAB3028B7}"/>
              </a:ext>
            </a:extLst>
          </p:cNvPr>
          <p:cNvSpPr txBox="1"/>
          <p:nvPr/>
        </p:nvSpPr>
        <p:spPr>
          <a:xfrm>
            <a:off x="1422400" y="2133600"/>
            <a:ext cx="1200727" cy="369332"/>
          </a:xfrm>
          <a:prstGeom prst="rect">
            <a:avLst/>
          </a:prstGeom>
          <a:noFill/>
        </p:spPr>
        <p:txBody>
          <a:bodyPr wrap="square" rtlCol="0">
            <a:spAutoFit/>
          </a:bodyPr>
          <a:lstStyle/>
          <a:p>
            <a:r>
              <a:rPr lang="zh-CN" altLang="en-US" dirty="0"/>
              <a:t>用户</a:t>
            </a:r>
          </a:p>
        </p:txBody>
      </p:sp>
      <p:sp>
        <p:nvSpPr>
          <p:cNvPr id="6" name="矩形: 对角圆角 5">
            <a:extLst>
              <a:ext uri="{FF2B5EF4-FFF2-40B4-BE49-F238E27FC236}">
                <a16:creationId xmlns:a16="http://schemas.microsoft.com/office/drawing/2014/main" id="{C8035673-EA60-4DAD-68FE-CA7E94E0DFC2}"/>
              </a:ext>
            </a:extLst>
          </p:cNvPr>
          <p:cNvSpPr/>
          <p:nvPr/>
        </p:nvSpPr>
        <p:spPr>
          <a:xfrm>
            <a:off x="2447636" y="2502932"/>
            <a:ext cx="3648364" cy="926068"/>
          </a:xfrm>
          <a:prstGeom prst="round2Diag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843806FB-FC8A-486D-E2AC-E3623E43C161}"/>
              </a:ext>
            </a:extLst>
          </p:cNvPr>
          <p:cNvSpPr txBox="1"/>
          <p:nvPr/>
        </p:nvSpPr>
        <p:spPr>
          <a:xfrm>
            <a:off x="3366621" y="2872264"/>
            <a:ext cx="2055124" cy="369332"/>
          </a:xfrm>
          <a:prstGeom prst="rect">
            <a:avLst/>
          </a:prstGeom>
          <a:noFill/>
        </p:spPr>
        <p:txBody>
          <a:bodyPr wrap="square" rtlCol="0">
            <a:spAutoFit/>
          </a:bodyPr>
          <a:lstStyle/>
          <a:p>
            <a:r>
              <a:rPr lang="zh-CN" altLang="en-US" dirty="0"/>
              <a:t>应用程序</a:t>
            </a:r>
          </a:p>
        </p:txBody>
      </p:sp>
      <p:sp>
        <p:nvSpPr>
          <p:cNvPr id="9" name="矩形 8">
            <a:extLst>
              <a:ext uri="{FF2B5EF4-FFF2-40B4-BE49-F238E27FC236}">
                <a16:creationId xmlns:a16="http://schemas.microsoft.com/office/drawing/2014/main" id="{2EA7C811-DAA4-A6EC-C092-AB69528F5A24}"/>
              </a:ext>
            </a:extLst>
          </p:cNvPr>
          <p:cNvSpPr/>
          <p:nvPr/>
        </p:nvSpPr>
        <p:spPr>
          <a:xfrm>
            <a:off x="1293091" y="3429000"/>
            <a:ext cx="4802909" cy="1189182"/>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操作系统</a:t>
            </a:r>
          </a:p>
        </p:txBody>
      </p:sp>
      <p:sp>
        <p:nvSpPr>
          <p:cNvPr id="11" name="矩形 10">
            <a:extLst>
              <a:ext uri="{FF2B5EF4-FFF2-40B4-BE49-F238E27FC236}">
                <a16:creationId xmlns:a16="http://schemas.microsoft.com/office/drawing/2014/main" id="{A371889D-3FB7-F2F8-EFC6-3E926FBA0D90}"/>
              </a:ext>
            </a:extLst>
          </p:cNvPr>
          <p:cNvSpPr/>
          <p:nvPr/>
        </p:nvSpPr>
        <p:spPr>
          <a:xfrm>
            <a:off x="1293090" y="4618182"/>
            <a:ext cx="4802909" cy="1189182"/>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裸机（纯硬件）</a:t>
            </a:r>
          </a:p>
        </p:txBody>
      </p:sp>
      <p:sp>
        <p:nvSpPr>
          <p:cNvPr id="12" name="文本框 11">
            <a:extLst>
              <a:ext uri="{FF2B5EF4-FFF2-40B4-BE49-F238E27FC236}">
                <a16:creationId xmlns:a16="http://schemas.microsoft.com/office/drawing/2014/main" id="{7202F939-134D-23EA-F057-DEC1A2A66ADB}"/>
              </a:ext>
            </a:extLst>
          </p:cNvPr>
          <p:cNvSpPr txBox="1"/>
          <p:nvPr/>
        </p:nvSpPr>
        <p:spPr>
          <a:xfrm>
            <a:off x="8081817" y="4289443"/>
            <a:ext cx="3639127" cy="923330"/>
          </a:xfrm>
          <a:prstGeom prst="rect">
            <a:avLst/>
          </a:prstGeom>
          <a:noFill/>
        </p:spPr>
        <p:txBody>
          <a:bodyPr wrap="square" rtlCol="0">
            <a:spAutoFit/>
          </a:bodyPr>
          <a:lstStyle/>
          <a:p>
            <a:r>
              <a:rPr lang="zh-CN" altLang="en-US" dirty="0"/>
              <a:t>在整套用户的调用过程中我们借助于操作系统来抽象硬件的过程进而实现硬件调用</a:t>
            </a:r>
          </a:p>
        </p:txBody>
      </p:sp>
      <p:cxnSp>
        <p:nvCxnSpPr>
          <p:cNvPr id="17" name="iSHEJI-8">
            <a:extLst>
              <a:ext uri="{FF2B5EF4-FFF2-40B4-BE49-F238E27FC236}">
                <a16:creationId xmlns:a16="http://schemas.microsoft.com/office/drawing/2014/main" id="{600AA7DC-13C0-7B61-D692-11F6C85BC6B8}"/>
              </a:ext>
            </a:extLst>
          </p:cNvPr>
          <p:cNvCxnSpPr>
            <a:cxnSpLocks/>
          </p:cNvCxnSpPr>
          <p:nvPr/>
        </p:nvCxnSpPr>
        <p:spPr>
          <a:xfrm flipH="1">
            <a:off x="4760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787458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为什么使用</a:t>
            </a:r>
            <a:r>
              <a:rPr lang="en-US" altLang="zh-CN" spc="0" dirty="0" err="1">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OpenHarmony</a:t>
            </a:r>
            <a:endPar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026" name="Picture 2">
            <a:extLst>
              <a:ext uri="{FF2B5EF4-FFF2-40B4-BE49-F238E27FC236}">
                <a16:creationId xmlns:a16="http://schemas.microsoft.com/office/drawing/2014/main" id="{BE1E5A48-1F72-CF56-0E48-DCC2503F77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272" y="1349893"/>
            <a:ext cx="9578109" cy="4651868"/>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07095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为什么使用</a:t>
            </a:r>
            <a:r>
              <a:rPr lang="en-US" altLang="zh-CN" spc="0" dirty="0" err="1">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OpenHarmony</a:t>
            </a:r>
            <a:endPar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文本框 2">
            <a:extLst>
              <a:ext uri="{FF2B5EF4-FFF2-40B4-BE49-F238E27FC236}">
                <a16:creationId xmlns:a16="http://schemas.microsoft.com/office/drawing/2014/main" id="{F333C11B-9252-030C-6795-B6C903030CDD}"/>
              </a:ext>
            </a:extLst>
          </p:cNvPr>
          <p:cNvSpPr txBox="1"/>
          <p:nvPr/>
        </p:nvSpPr>
        <p:spPr>
          <a:xfrm>
            <a:off x="460701" y="1251773"/>
            <a:ext cx="6197600" cy="1569660"/>
          </a:xfrm>
          <a:prstGeom prst="rect">
            <a:avLst/>
          </a:prstGeom>
          <a:noFill/>
        </p:spPr>
        <p:txBody>
          <a:bodyPr wrap="square">
            <a:spAutoFit/>
          </a:bodyPr>
          <a:lstStyle/>
          <a:p>
            <a:pPr algn="l"/>
            <a:r>
              <a:rPr lang="zh-CN" altLang="en-US" sz="2400" b="1" i="0" dirty="0">
                <a:solidFill>
                  <a:srgbClr val="40485B"/>
                </a:solidFill>
                <a:effectLst/>
                <a:latin typeface="-apple-system"/>
              </a:rPr>
              <a:t>标准系统（</a:t>
            </a:r>
            <a:r>
              <a:rPr lang="en-US" altLang="zh-CN" sz="2400" b="1" i="0" dirty="0">
                <a:solidFill>
                  <a:srgbClr val="40485B"/>
                </a:solidFill>
                <a:effectLst/>
                <a:latin typeface="-apple-system"/>
              </a:rPr>
              <a:t>standard system</a:t>
            </a:r>
            <a:r>
              <a:rPr lang="zh-CN" altLang="en-US" sz="2400" b="1" i="0" dirty="0">
                <a:solidFill>
                  <a:srgbClr val="40485B"/>
                </a:solidFill>
                <a:effectLst/>
                <a:latin typeface="-apple-system"/>
              </a:rPr>
              <a:t>）</a:t>
            </a:r>
          </a:p>
          <a:p>
            <a:pPr algn="l"/>
            <a:r>
              <a:rPr lang="zh-CN" altLang="en-US" b="0" i="0" dirty="0">
                <a:solidFill>
                  <a:srgbClr val="40485B"/>
                </a:solidFill>
                <a:effectLst/>
                <a:latin typeface="-apple-system"/>
              </a:rPr>
              <a:t>面向应用处理器例如</a:t>
            </a:r>
            <a:r>
              <a:rPr lang="en-US" altLang="zh-CN" b="0" i="0" dirty="0">
                <a:solidFill>
                  <a:srgbClr val="40485B"/>
                </a:solidFill>
                <a:effectLst/>
                <a:latin typeface="-apple-system"/>
              </a:rPr>
              <a:t>Arm Cortex-A</a:t>
            </a:r>
            <a:r>
              <a:rPr lang="zh-CN" altLang="en-US" b="0" i="0" dirty="0">
                <a:solidFill>
                  <a:srgbClr val="40485B"/>
                </a:solidFill>
                <a:effectLst/>
                <a:latin typeface="-apple-system"/>
              </a:rPr>
              <a:t>的设备，支持的设备最小内存为</a:t>
            </a:r>
            <a:r>
              <a:rPr lang="en-US" altLang="zh-CN" b="0" i="0" dirty="0">
                <a:solidFill>
                  <a:srgbClr val="40485B"/>
                </a:solidFill>
                <a:effectLst/>
                <a:latin typeface="-apple-system"/>
              </a:rPr>
              <a:t>128MiB</a:t>
            </a:r>
            <a:r>
              <a:rPr lang="zh-CN" altLang="en-US" b="0" i="0" dirty="0">
                <a:solidFill>
                  <a:srgbClr val="40485B"/>
                </a:solidFill>
                <a:effectLst/>
                <a:latin typeface="-apple-system"/>
              </a:rPr>
              <a:t>，可以提供增强的交互能力、</a:t>
            </a:r>
            <a:r>
              <a:rPr lang="en-US" altLang="zh-CN" b="0" i="0" dirty="0">
                <a:solidFill>
                  <a:srgbClr val="40485B"/>
                </a:solidFill>
                <a:effectLst/>
                <a:latin typeface="-apple-system"/>
              </a:rPr>
              <a:t>3D GPU</a:t>
            </a:r>
            <a:r>
              <a:rPr lang="zh-CN" altLang="en-US" b="0" i="0" dirty="0">
                <a:solidFill>
                  <a:srgbClr val="40485B"/>
                </a:solidFill>
                <a:effectLst/>
                <a:latin typeface="-apple-system"/>
              </a:rPr>
              <a:t>以及硬件合成能力、更多控件以及动效更丰富的图形能力、完整的应用框架。可支撑的产品如高端的冰箱显示屏。</a:t>
            </a:r>
          </a:p>
        </p:txBody>
      </p:sp>
      <p:sp>
        <p:nvSpPr>
          <p:cNvPr id="5" name="文本框 4">
            <a:extLst>
              <a:ext uri="{FF2B5EF4-FFF2-40B4-BE49-F238E27FC236}">
                <a16:creationId xmlns:a16="http://schemas.microsoft.com/office/drawing/2014/main" id="{6F9D248D-37C8-400F-09C3-A209FCD33189}"/>
              </a:ext>
            </a:extLst>
          </p:cNvPr>
          <p:cNvSpPr txBox="1"/>
          <p:nvPr/>
        </p:nvSpPr>
        <p:spPr>
          <a:xfrm>
            <a:off x="591127" y="3592946"/>
            <a:ext cx="5440218" cy="2308324"/>
          </a:xfrm>
          <a:prstGeom prst="rect">
            <a:avLst/>
          </a:prstGeom>
          <a:noFill/>
        </p:spPr>
        <p:txBody>
          <a:bodyPr wrap="square" rtlCol="0">
            <a:spAutoFit/>
          </a:bodyPr>
          <a:lstStyle/>
          <a:p>
            <a:r>
              <a:rPr lang="zh-CN" altLang="en-US" b="0" i="0" dirty="0">
                <a:solidFill>
                  <a:srgbClr val="40485B"/>
                </a:solidFill>
                <a:effectLst/>
                <a:latin typeface="-apple-system"/>
              </a:rPr>
              <a:t>九联科技</a:t>
            </a:r>
            <a:r>
              <a:rPr lang="en-US" altLang="zh-CN" b="0" i="0" dirty="0" err="1">
                <a:solidFill>
                  <a:srgbClr val="40485B"/>
                </a:solidFill>
                <a:effectLst/>
                <a:latin typeface="-apple-system"/>
              </a:rPr>
              <a:t>Unionpi</a:t>
            </a:r>
            <a:r>
              <a:rPr lang="en-US" altLang="zh-CN" b="0" i="0" dirty="0">
                <a:solidFill>
                  <a:srgbClr val="40485B"/>
                </a:solidFill>
                <a:effectLst/>
                <a:latin typeface="-apple-system"/>
              </a:rPr>
              <a:t> Tiger</a:t>
            </a:r>
            <a:r>
              <a:rPr lang="zh-CN" altLang="en-US" b="0" i="0" dirty="0">
                <a:solidFill>
                  <a:srgbClr val="40485B"/>
                </a:solidFill>
                <a:effectLst/>
                <a:latin typeface="-apple-system"/>
              </a:rPr>
              <a:t>是一款应用于图像处理，音视频处理和深度学习等场景的智能硬件，其主芯片采用</a:t>
            </a:r>
            <a:r>
              <a:rPr lang="en-US" altLang="zh-CN" b="0" i="0" dirty="0" err="1">
                <a:solidFill>
                  <a:srgbClr val="40485B"/>
                </a:solidFill>
                <a:effectLst/>
                <a:latin typeface="-apple-system"/>
              </a:rPr>
              <a:t>Amlogic</a:t>
            </a:r>
            <a:r>
              <a:rPr lang="en-US" altLang="zh-CN" b="0" i="0" dirty="0">
                <a:solidFill>
                  <a:srgbClr val="40485B"/>
                </a:solidFill>
                <a:effectLst/>
                <a:latin typeface="-apple-system"/>
              </a:rPr>
              <a:t> A311D</a:t>
            </a:r>
            <a:r>
              <a:rPr lang="zh-CN" altLang="en-US" b="0" i="0" dirty="0">
                <a:solidFill>
                  <a:srgbClr val="40485B"/>
                </a:solidFill>
                <a:effectLst/>
                <a:latin typeface="-apple-system"/>
              </a:rPr>
              <a:t>芯片方案。 </a:t>
            </a:r>
            <a:r>
              <a:rPr lang="en-US" altLang="zh-CN" b="0" i="0" dirty="0">
                <a:solidFill>
                  <a:srgbClr val="40485B"/>
                </a:solidFill>
                <a:effectLst/>
                <a:latin typeface="-apple-system"/>
              </a:rPr>
              <a:t>A311D</a:t>
            </a:r>
            <a:r>
              <a:rPr lang="zh-CN" altLang="en-US" b="0" i="0" dirty="0">
                <a:solidFill>
                  <a:srgbClr val="40485B"/>
                </a:solidFill>
                <a:effectLst/>
                <a:latin typeface="-apple-system"/>
              </a:rPr>
              <a:t>支持</a:t>
            </a:r>
            <a:r>
              <a:rPr lang="en-US" altLang="zh-CN" b="0" i="0" dirty="0">
                <a:solidFill>
                  <a:srgbClr val="40485B"/>
                </a:solidFill>
                <a:effectLst/>
                <a:latin typeface="-apple-system"/>
              </a:rPr>
              <a:t>GPU</a:t>
            </a:r>
            <a:r>
              <a:rPr lang="zh-CN" altLang="en-US" b="0" i="0" dirty="0">
                <a:solidFill>
                  <a:srgbClr val="40485B"/>
                </a:solidFill>
                <a:effectLst/>
                <a:latin typeface="-apple-system"/>
              </a:rPr>
              <a:t>和神经网络加速子系统，支持</a:t>
            </a:r>
            <a:r>
              <a:rPr lang="en-US" altLang="zh-CN" b="0" i="0" dirty="0">
                <a:solidFill>
                  <a:srgbClr val="40485B"/>
                </a:solidFill>
                <a:effectLst/>
                <a:latin typeface="-apple-system"/>
              </a:rPr>
              <a:t>4K</a:t>
            </a:r>
            <a:r>
              <a:rPr lang="zh-CN" altLang="en-US" b="0" i="0" dirty="0">
                <a:solidFill>
                  <a:srgbClr val="40485B"/>
                </a:solidFill>
                <a:effectLst/>
                <a:latin typeface="-apple-system"/>
              </a:rPr>
              <a:t>视频编解码器引擎和一流的</a:t>
            </a:r>
            <a:r>
              <a:rPr lang="en-US" altLang="zh-CN" b="0" i="0" dirty="0">
                <a:solidFill>
                  <a:srgbClr val="40485B"/>
                </a:solidFill>
                <a:effectLst/>
                <a:latin typeface="-apple-system"/>
              </a:rPr>
              <a:t>HDR</a:t>
            </a:r>
            <a:r>
              <a:rPr lang="zh-CN" altLang="en-US" b="0" i="0" dirty="0">
                <a:solidFill>
                  <a:srgbClr val="40485B"/>
                </a:solidFill>
                <a:effectLst/>
                <a:latin typeface="-apple-system"/>
              </a:rPr>
              <a:t>图像处理，并集成了所有标准音频</a:t>
            </a:r>
            <a:r>
              <a:rPr lang="en-US" altLang="zh-CN" b="0" i="0" dirty="0">
                <a:solidFill>
                  <a:srgbClr val="40485B"/>
                </a:solidFill>
                <a:effectLst/>
                <a:latin typeface="-apple-system"/>
              </a:rPr>
              <a:t>/</a:t>
            </a:r>
            <a:r>
              <a:rPr lang="zh-CN" altLang="en-US" b="0" i="0" dirty="0">
                <a:solidFill>
                  <a:srgbClr val="40485B"/>
                </a:solidFill>
                <a:effectLst/>
                <a:latin typeface="-apple-system"/>
              </a:rPr>
              <a:t>视频输入</a:t>
            </a:r>
            <a:r>
              <a:rPr lang="en-US" altLang="zh-CN" b="0" i="0" dirty="0">
                <a:solidFill>
                  <a:srgbClr val="40485B"/>
                </a:solidFill>
                <a:effectLst/>
                <a:latin typeface="-apple-system"/>
              </a:rPr>
              <a:t>/</a:t>
            </a:r>
            <a:r>
              <a:rPr lang="zh-CN" altLang="en-US" b="0" i="0" dirty="0">
                <a:solidFill>
                  <a:srgbClr val="40485B"/>
                </a:solidFill>
                <a:effectLst/>
                <a:latin typeface="-apple-system"/>
              </a:rPr>
              <a:t>输出接口。主系统的</a:t>
            </a:r>
            <a:r>
              <a:rPr lang="en-US" altLang="zh-CN" b="0" i="0" dirty="0">
                <a:solidFill>
                  <a:srgbClr val="40485B"/>
                </a:solidFill>
                <a:effectLst/>
                <a:latin typeface="-apple-system"/>
              </a:rPr>
              <a:t>CPU</a:t>
            </a:r>
            <a:r>
              <a:rPr lang="zh-CN" altLang="en-US" b="0" i="0" dirty="0">
                <a:solidFill>
                  <a:srgbClr val="40485B"/>
                </a:solidFill>
                <a:effectLst/>
                <a:latin typeface="-apple-system"/>
              </a:rPr>
              <a:t>采用大小核设计，主频高达</a:t>
            </a:r>
            <a:r>
              <a:rPr lang="en-US" altLang="zh-CN" b="0" i="0" dirty="0">
                <a:solidFill>
                  <a:srgbClr val="40485B"/>
                </a:solidFill>
                <a:effectLst/>
                <a:latin typeface="-apple-system"/>
              </a:rPr>
              <a:t>2.2GHz</a:t>
            </a:r>
            <a:r>
              <a:rPr lang="zh-CN" altLang="en-US" b="0" i="0" dirty="0">
                <a:solidFill>
                  <a:srgbClr val="40485B"/>
                </a:solidFill>
                <a:effectLst/>
                <a:latin typeface="-apple-system"/>
              </a:rPr>
              <a:t>，集成了四个</a:t>
            </a:r>
            <a:r>
              <a:rPr lang="en-US" altLang="zh-CN" b="0" i="0" dirty="0">
                <a:solidFill>
                  <a:srgbClr val="40485B"/>
                </a:solidFill>
                <a:effectLst/>
                <a:latin typeface="-apple-system"/>
              </a:rPr>
              <a:t>Cortex-A73</a:t>
            </a:r>
            <a:r>
              <a:rPr lang="zh-CN" altLang="en-US" b="0" i="0" dirty="0">
                <a:solidFill>
                  <a:srgbClr val="40485B"/>
                </a:solidFill>
                <a:effectLst/>
                <a:latin typeface="-apple-system"/>
              </a:rPr>
              <a:t>核心和两</a:t>
            </a:r>
            <a:r>
              <a:rPr lang="en-US" altLang="zh-CN" b="0" i="0" dirty="0">
                <a:solidFill>
                  <a:srgbClr val="40485B"/>
                </a:solidFill>
                <a:effectLst/>
                <a:latin typeface="-apple-system"/>
              </a:rPr>
              <a:t>Cortex-A53</a:t>
            </a:r>
            <a:r>
              <a:rPr lang="zh-CN" altLang="en-US" b="0" i="0" dirty="0">
                <a:solidFill>
                  <a:srgbClr val="40485B"/>
                </a:solidFill>
                <a:effectLst/>
                <a:latin typeface="-apple-system"/>
              </a:rPr>
              <a:t>核心 ，集成独立的</a:t>
            </a:r>
            <a:r>
              <a:rPr lang="en-US" altLang="zh-CN" b="0" i="0" dirty="0">
                <a:solidFill>
                  <a:srgbClr val="40485B"/>
                </a:solidFill>
                <a:effectLst/>
                <a:latin typeface="-apple-system"/>
              </a:rPr>
              <a:t>5.0T NPU</a:t>
            </a:r>
            <a:r>
              <a:rPr lang="zh-CN" altLang="en-US" b="0" i="0" dirty="0">
                <a:solidFill>
                  <a:srgbClr val="40485B"/>
                </a:solidFill>
                <a:effectLst/>
                <a:latin typeface="-apple-system"/>
              </a:rPr>
              <a:t>处理器。</a:t>
            </a:r>
            <a:endParaRPr lang="zh-CN" altLang="en-US" dirty="0"/>
          </a:p>
        </p:txBody>
      </p:sp>
      <p:pic>
        <p:nvPicPr>
          <p:cNvPr id="2054" name="Picture 6" descr="Unionpi-Tiger接口示意图">
            <a:extLst>
              <a:ext uri="{FF2B5EF4-FFF2-40B4-BE49-F238E27FC236}">
                <a16:creationId xmlns:a16="http://schemas.microsoft.com/office/drawing/2014/main" id="{8D7D904C-2D57-5F68-294B-B40A34E8D2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13575" y="2650837"/>
            <a:ext cx="4766708" cy="3895374"/>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87504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为什么使用</a:t>
            </a:r>
            <a:r>
              <a:rPr lang="en-US" altLang="zh-CN" spc="0" dirty="0" err="1">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OpenHarmony</a:t>
            </a:r>
            <a:endPar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8AC2E44F-D67B-66FB-91A2-740E13AC49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11352" y="1967345"/>
            <a:ext cx="3560618" cy="3560618"/>
          </a:xfrm>
          <a:prstGeom prst="rect">
            <a:avLst/>
          </a:prstGeom>
        </p:spPr>
      </p:pic>
      <p:pic>
        <p:nvPicPr>
          <p:cNvPr id="5" name="图片 4">
            <a:extLst>
              <a:ext uri="{FF2B5EF4-FFF2-40B4-BE49-F238E27FC236}">
                <a16:creationId xmlns:a16="http://schemas.microsoft.com/office/drawing/2014/main" id="{EA732C69-AC7C-EF98-7AF7-067D722062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1382" y="1967345"/>
            <a:ext cx="3560618" cy="3560618"/>
          </a:xfrm>
          <a:prstGeom prst="rect">
            <a:avLst/>
          </a:prstGeom>
        </p:spPr>
      </p:pic>
      <p:sp>
        <p:nvSpPr>
          <p:cNvPr id="7" name="矩形 6">
            <a:extLst>
              <a:ext uri="{FF2B5EF4-FFF2-40B4-BE49-F238E27FC236}">
                <a16:creationId xmlns:a16="http://schemas.microsoft.com/office/drawing/2014/main" id="{A37351D8-2120-A9F3-20AF-5D95EC478A91}"/>
              </a:ext>
            </a:extLst>
          </p:cNvPr>
          <p:cNvSpPr/>
          <p:nvPr/>
        </p:nvSpPr>
        <p:spPr>
          <a:xfrm>
            <a:off x="5831343" y="2967335"/>
            <a:ext cx="529312" cy="923330"/>
          </a:xfrm>
          <a:prstGeom prst="rect">
            <a:avLst/>
          </a:prstGeom>
          <a:noFill/>
        </p:spPr>
        <p:txBody>
          <a:bodyPr wrap="none" lIns="91440" tIns="45720" rIns="91440" bIns="45720">
            <a:spAutoFit/>
          </a:bodyPr>
          <a:lstStyle/>
          <a:p>
            <a:pPr algn="ctr"/>
            <a:r>
              <a:rPr lang="en-US" altLang="zh-CN" sz="5400" b="0" cap="none" spc="0" dirty="0">
                <a:ln w="0"/>
                <a:solidFill>
                  <a:schemeClr val="accent1"/>
                </a:solidFill>
                <a:effectLst>
                  <a:outerShdw blurRad="38100" dist="25400" dir="5400000" algn="ctr" rotWithShape="0">
                    <a:srgbClr val="6E747A">
                      <a:alpha val="43000"/>
                    </a:srgbClr>
                  </a:outerShdw>
                </a:effectLst>
              </a:rPr>
              <a:t>+</a:t>
            </a:r>
            <a:endParaRPr lang="zh-CN" alt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12" name="文本框 11">
            <a:extLst>
              <a:ext uri="{FF2B5EF4-FFF2-40B4-BE49-F238E27FC236}">
                <a16:creationId xmlns:a16="http://schemas.microsoft.com/office/drawing/2014/main" id="{88328AEA-9595-4FC4-5DFA-8EA5AE6D1C5B}"/>
              </a:ext>
            </a:extLst>
          </p:cNvPr>
          <p:cNvSpPr txBox="1"/>
          <p:nvPr/>
        </p:nvSpPr>
        <p:spPr>
          <a:xfrm>
            <a:off x="1778162" y="5772727"/>
            <a:ext cx="2251364" cy="368300"/>
          </a:xfrm>
          <a:prstGeom prst="rect">
            <a:avLst/>
          </a:prstGeom>
          <a:noFill/>
        </p:spPr>
        <p:txBody>
          <a:bodyPr wrap="square" rtlCol="0">
            <a:spAutoFit/>
          </a:bodyPr>
          <a:lstStyle/>
          <a:p>
            <a:r>
              <a:rPr lang="en-US" altLang="zh-CN" dirty="0" err="1"/>
              <a:t>OpenHarmony</a:t>
            </a:r>
            <a:r>
              <a:rPr lang="en-US" altLang="zh-CN" dirty="0"/>
              <a:t>  OS</a:t>
            </a:r>
            <a:endParaRPr lang="zh-CN" altLang="en-US" dirty="0"/>
          </a:p>
        </p:txBody>
      </p:sp>
      <p:sp>
        <p:nvSpPr>
          <p:cNvPr id="15" name="文本框 14">
            <a:extLst>
              <a:ext uri="{FF2B5EF4-FFF2-40B4-BE49-F238E27FC236}">
                <a16:creationId xmlns:a16="http://schemas.microsoft.com/office/drawing/2014/main" id="{6B02B5BA-781F-6BF9-C123-F6957F167698}"/>
              </a:ext>
            </a:extLst>
          </p:cNvPr>
          <p:cNvSpPr txBox="1"/>
          <p:nvPr/>
        </p:nvSpPr>
        <p:spPr>
          <a:xfrm>
            <a:off x="7837055" y="5675806"/>
            <a:ext cx="6197600" cy="369332"/>
          </a:xfrm>
          <a:prstGeom prst="rect">
            <a:avLst/>
          </a:prstGeom>
          <a:noFill/>
        </p:spPr>
        <p:txBody>
          <a:bodyPr wrap="square">
            <a:spAutoFit/>
          </a:bodyPr>
          <a:lstStyle/>
          <a:p>
            <a:r>
              <a:rPr lang="en-US" altLang="zh-CN" dirty="0">
                <a:effectLst/>
                <a:latin typeface="Segoe UI Web (West European)"/>
              </a:rPr>
              <a:t>Falcon wheeled robot</a:t>
            </a:r>
          </a:p>
        </p:txBody>
      </p:sp>
    </p:spTree>
    <p:custDataLst>
      <p:tags r:id="rId1"/>
    </p:custDataLst>
    <p:extLst>
      <p:ext uri="{BB962C8B-B14F-4D97-AF65-F5344CB8AC3E}">
        <p14:creationId xmlns:p14="http://schemas.microsoft.com/office/powerpoint/2010/main" val="356778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1.2</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为什么使用</a:t>
            </a:r>
            <a:r>
              <a:rPr lang="en-US" altLang="zh-CN" spc="0" dirty="0" err="1">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OpenHarmony</a:t>
            </a:r>
            <a:endPar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endParaRP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8AC2E44F-D67B-66FB-91A2-740E13AC49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03843" y="1319183"/>
            <a:ext cx="1421853" cy="1421853"/>
          </a:xfrm>
          <a:prstGeom prst="rect">
            <a:avLst/>
          </a:prstGeom>
        </p:spPr>
      </p:pic>
      <p:pic>
        <p:nvPicPr>
          <p:cNvPr id="5" name="图片 4">
            <a:extLst>
              <a:ext uri="{FF2B5EF4-FFF2-40B4-BE49-F238E27FC236}">
                <a16:creationId xmlns:a16="http://schemas.microsoft.com/office/drawing/2014/main" id="{EA732C69-AC7C-EF98-7AF7-067D722062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9103" y="1331437"/>
            <a:ext cx="1421854" cy="1421854"/>
          </a:xfrm>
          <a:prstGeom prst="rect">
            <a:avLst/>
          </a:prstGeom>
        </p:spPr>
      </p:pic>
      <p:sp>
        <p:nvSpPr>
          <p:cNvPr id="7" name="矩形 6">
            <a:extLst>
              <a:ext uri="{FF2B5EF4-FFF2-40B4-BE49-F238E27FC236}">
                <a16:creationId xmlns:a16="http://schemas.microsoft.com/office/drawing/2014/main" id="{A37351D8-2120-A9F3-20AF-5D95EC478A91}"/>
              </a:ext>
            </a:extLst>
          </p:cNvPr>
          <p:cNvSpPr/>
          <p:nvPr/>
        </p:nvSpPr>
        <p:spPr>
          <a:xfrm>
            <a:off x="2252744" y="1580699"/>
            <a:ext cx="529312" cy="923330"/>
          </a:xfrm>
          <a:prstGeom prst="rect">
            <a:avLst/>
          </a:prstGeom>
          <a:noFill/>
        </p:spPr>
        <p:txBody>
          <a:bodyPr wrap="none" lIns="91440" tIns="45720" rIns="91440" bIns="45720">
            <a:spAutoFit/>
          </a:bodyPr>
          <a:lstStyle/>
          <a:p>
            <a:pPr algn="ctr"/>
            <a:r>
              <a:rPr lang="en-US" altLang="zh-CN" sz="5400" b="0" cap="none" spc="0" dirty="0">
                <a:ln w="0"/>
                <a:solidFill>
                  <a:schemeClr val="accent1"/>
                </a:solidFill>
                <a:effectLst>
                  <a:outerShdw blurRad="38100" dist="25400" dir="5400000" algn="ctr" rotWithShape="0">
                    <a:srgbClr val="6E747A">
                      <a:alpha val="43000"/>
                    </a:srgbClr>
                  </a:outerShdw>
                </a:effectLst>
              </a:rPr>
              <a:t>+</a:t>
            </a:r>
            <a:endParaRPr lang="zh-CN" alt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2" name="文本框 1">
            <a:extLst>
              <a:ext uri="{FF2B5EF4-FFF2-40B4-BE49-F238E27FC236}">
                <a16:creationId xmlns:a16="http://schemas.microsoft.com/office/drawing/2014/main" id="{AE1D87CB-D904-7FFB-EC1C-97649EA38C0D}"/>
              </a:ext>
            </a:extLst>
          </p:cNvPr>
          <p:cNvSpPr txBox="1"/>
          <p:nvPr/>
        </p:nvSpPr>
        <p:spPr>
          <a:xfrm>
            <a:off x="406495" y="3083519"/>
            <a:ext cx="10991504" cy="923330"/>
          </a:xfrm>
          <a:prstGeom prst="rect">
            <a:avLst/>
          </a:prstGeom>
          <a:noFill/>
        </p:spPr>
        <p:txBody>
          <a:bodyPr wrap="square" rtlCol="0">
            <a:spAutoFit/>
          </a:bodyPr>
          <a:lstStyle/>
          <a:p>
            <a:r>
              <a:rPr lang="zh-CN" altLang="en-US" dirty="0"/>
              <a:t>* 在车机系统当中有数量众多的传感器和需要算力的设备，由此我们使用</a:t>
            </a:r>
            <a:r>
              <a:rPr lang="en-US" altLang="zh-CN" dirty="0" err="1"/>
              <a:t>Openharmony</a:t>
            </a:r>
            <a:r>
              <a:rPr lang="zh-CN" altLang="en-US" dirty="0"/>
              <a:t>进行系统的适配将会带来性能以及开发模式上的便捷，</a:t>
            </a:r>
            <a:r>
              <a:rPr lang="en-US" altLang="zh-CN" dirty="0" err="1"/>
              <a:t>OpenHarmony</a:t>
            </a:r>
            <a:r>
              <a:rPr lang="en-US" altLang="zh-CN" dirty="0"/>
              <a:t> KAL</a:t>
            </a:r>
            <a:r>
              <a:rPr lang="zh-CN" altLang="en-US" dirty="0"/>
              <a:t>层支持</a:t>
            </a:r>
            <a:r>
              <a:rPr lang="en-US" altLang="zh-CN" dirty="0"/>
              <a:t>LINUX </a:t>
            </a:r>
            <a:r>
              <a:rPr lang="zh-CN" altLang="en-US" dirty="0"/>
              <a:t>内核，我们可以使用</a:t>
            </a:r>
            <a:r>
              <a:rPr lang="en-US" altLang="zh-CN" dirty="0"/>
              <a:t>LINUX</a:t>
            </a:r>
            <a:r>
              <a:rPr lang="zh-CN" altLang="en-US" dirty="0"/>
              <a:t>驱动程序来进行小车定制驱动的开发</a:t>
            </a:r>
          </a:p>
        </p:txBody>
      </p:sp>
      <p:sp>
        <p:nvSpPr>
          <p:cNvPr id="4" name="文本框 3">
            <a:extLst>
              <a:ext uri="{FF2B5EF4-FFF2-40B4-BE49-F238E27FC236}">
                <a16:creationId xmlns:a16="http://schemas.microsoft.com/office/drawing/2014/main" id="{5AE5E50E-6493-7CDF-B295-E51146380767}"/>
              </a:ext>
            </a:extLst>
          </p:cNvPr>
          <p:cNvSpPr txBox="1"/>
          <p:nvPr/>
        </p:nvSpPr>
        <p:spPr>
          <a:xfrm>
            <a:off x="475999" y="4473433"/>
            <a:ext cx="10922000" cy="646331"/>
          </a:xfrm>
          <a:prstGeom prst="rect">
            <a:avLst/>
          </a:prstGeom>
          <a:noFill/>
        </p:spPr>
        <p:txBody>
          <a:bodyPr wrap="square" rtlCol="0">
            <a:spAutoFit/>
          </a:bodyPr>
          <a:lstStyle/>
          <a:p>
            <a:r>
              <a:rPr lang="zh-CN" altLang="en-US" dirty="0"/>
              <a:t>* 车机能够支持多种传感器的联合支持，基于</a:t>
            </a:r>
            <a:r>
              <a:rPr lang="en-US" altLang="zh-CN" dirty="0" err="1"/>
              <a:t>OpenHarmony</a:t>
            </a:r>
            <a:r>
              <a:rPr lang="zh-CN" altLang="en-US" dirty="0"/>
              <a:t>良好的兼容性，部署</a:t>
            </a:r>
            <a:r>
              <a:rPr lang="en-US" altLang="zh-CN" dirty="0" err="1"/>
              <a:t>Openharmony</a:t>
            </a:r>
            <a:r>
              <a:rPr lang="zh-CN" altLang="en-US" dirty="0"/>
              <a:t>后可以深入学习操作系统的驱动开发以及在车机上流畅部署相关控制算法和人工智能算法进行测试和验证。</a:t>
            </a:r>
          </a:p>
        </p:txBody>
      </p:sp>
    </p:spTree>
    <p:custDataLst>
      <p:tags r:id="rId1"/>
    </p:custDataLst>
    <p:extLst>
      <p:ext uri="{BB962C8B-B14F-4D97-AF65-F5344CB8AC3E}">
        <p14:creationId xmlns:p14="http://schemas.microsoft.com/office/powerpoint/2010/main" val="3992914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SHEJI-2">
            <a:extLst>
              <a:ext uri="{FF2B5EF4-FFF2-40B4-BE49-F238E27FC236}">
                <a16:creationId xmlns:a16="http://schemas.microsoft.com/office/drawing/2014/main" id="{66C99F07-9037-4D3F-A2EB-B4B5429EE780}"/>
              </a:ext>
            </a:extLst>
          </p:cNvPr>
          <p:cNvSpPr txBox="1"/>
          <p:nvPr/>
        </p:nvSpPr>
        <p:spPr>
          <a:xfrm>
            <a:off x="475999" y="447822"/>
            <a:ext cx="7107055" cy="492443"/>
          </a:xfrm>
          <a:prstGeom prst="rect">
            <a:avLst/>
          </a:prstGeom>
          <a:noFill/>
        </p:spPr>
        <p:txBody>
          <a:bodyPr wrap="square" lIns="0" tIns="0" rIns="0" bIns="0" rtlCol="0">
            <a:spAutoFit/>
          </a:bodyPr>
          <a:lstStyle>
            <a:defPPr>
              <a:defRPr lang="zh-CN"/>
            </a:defPPr>
            <a:lvl1pPr>
              <a:defRPr sz="3200" spc="300">
                <a:gradFill>
                  <a:gsLst>
                    <a:gs pos="0">
                      <a:schemeClr val="bg1"/>
                    </a:gs>
                    <a:gs pos="100000">
                      <a:schemeClr val="accent4"/>
                    </a:gs>
                  </a:gsLst>
                  <a:lin ang="2700000" scaled="0"/>
                </a:gradFill>
                <a:latin typeface="+mj-ea"/>
                <a:ea typeface="+mj-ea"/>
              </a:defRPr>
            </a:lvl1p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1.3</a:t>
            </a:r>
            <a:r>
              <a:rPr lang="zh-CN" altLang="en-US" spc="0" dirty="0">
                <a:solidFill>
                  <a:schemeClr val="tx1">
                    <a:lumMod val="85000"/>
                    <a:lumOff val="15000"/>
                  </a:schemeClr>
                </a:solidFill>
                <a:latin typeface="阿里巴巴普惠体 2.0 45 Light" panose="00020600040101010101" pitchFamily="18" charset="-122"/>
                <a:ea typeface="阿里巴巴普惠体 2.0 45 Light" panose="00020600040101010101" pitchFamily="18" charset="-122"/>
                <a:cs typeface="阿里巴巴普惠体 2.0 45 Light" panose="00020600040101010101" pitchFamily="18" charset="-122"/>
              </a:rPr>
              <a:t>车机系统主要传感器和功能</a:t>
            </a:r>
          </a:p>
        </p:txBody>
      </p:sp>
      <p:sp>
        <p:nvSpPr>
          <p:cNvPr id="21" name="iSHEJI-3">
            <a:extLst>
              <a:ext uri="{FF2B5EF4-FFF2-40B4-BE49-F238E27FC236}">
                <a16:creationId xmlns:a16="http://schemas.microsoft.com/office/drawing/2014/main" id="{160693E4-95C9-4CA8-9EBB-692D259B83B9}"/>
              </a:ext>
            </a:extLst>
          </p:cNvPr>
          <p:cNvSpPr txBox="1"/>
          <p:nvPr/>
        </p:nvSpPr>
        <p:spPr>
          <a:xfrm>
            <a:off x="476000" y="940265"/>
            <a:ext cx="2890621" cy="215444"/>
          </a:xfrm>
          <a:prstGeom prst="rect">
            <a:avLst/>
          </a:prstGeom>
          <a:noFill/>
        </p:spPr>
        <p:txBody>
          <a:bodyPr wrap="square" lIns="0" tIns="0" rIns="0" bIns="0" rtlCol="0">
            <a:spAutoFit/>
          </a:bodyPr>
          <a:lstStyle>
            <a:defPPr>
              <a:defRPr lang="zh-CN"/>
            </a:defPPr>
            <a:lvl1pPr marR="0" lvl="0" indent="0" fontAlgn="auto">
              <a:lnSpc>
                <a:spcPct val="100000"/>
              </a:lnSpc>
              <a:spcBef>
                <a:spcPts val="0"/>
              </a:spcBef>
              <a:spcAft>
                <a:spcPts val="0"/>
              </a:spcAft>
              <a:buClrTx/>
              <a:buSzTx/>
              <a:buFontTx/>
              <a:buNone/>
              <a:tabLst/>
              <a:defRPr kumimoji="0" sz="1400" i="0" u="none" strike="noStrike" cap="none" spc="0" normalizeH="0" baseline="0">
                <a:ln>
                  <a:noFill/>
                </a:ln>
                <a:solidFill>
                  <a:schemeClr val="tx1">
                    <a:lumMod val="75000"/>
                    <a:lumOff val="25000"/>
                    <a:alpha val="60000"/>
                  </a:schemeClr>
                </a:solidFill>
                <a:effectLst/>
                <a:uLnTx/>
                <a:uFillTx/>
                <a:latin typeface="阿里巴巴普惠体 2.0 35 Thin" panose="00020600040101010101" pitchFamily="18" charset="-122"/>
                <a:ea typeface="阿里巴巴普惠体 2.0 35 Thin" panose="00020600040101010101" pitchFamily="18" charset="-122"/>
                <a:cs typeface="阿里巴巴普惠体 2.0 35 Thin" panose="00020600040101010101" pitchFamily="18" charset="-122"/>
              </a:defRPr>
            </a:lvl1pPr>
          </a:lstStyle>
          <a:p>
            <a:r>
              <a:rPr lang="en-US" altLang="zh-CN" dirty="0"/>
              <a:t>Summary of experience</a:t>
            </a:r>
          </a:p>
        </p:txBody>
      </p:sp>
      <p:pic>
        <p:nvPicPr>
          <p:cNvPr id="8" name="图片 7">
            <a:extLst>
              <a:ext uri="{FF2B5EF4-FFF2-40B4-BE49-F238E27FC236}">
                <a16:creationId xmlns:a16="http://schemas.microsoft.com/office/drawing/2014/main" id="{20080CD0-21B3-BBD6-297C-00C6571A96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40352" y="83127"/>
            <a:ext cx="1478911" cy="14789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10" name="iSHEJI-8">
            <a:extLst>
              <a:ext uri="{FF2B5EF4-FFF2-40B4-BE49-F238E27FC236}">
                <a16:creationId xmlns:a16="http://schemas.microsoft.com/office/drawing/2014/main" id="{546BF756-776B-83BE-BC00-A89C485A08FE}"/>
              </a:ext>
            </a:extLst>
          </p:cNvPr>
          <p:cNvCxnSpPr>
            <a:cxnSpLocks/>
          </p:cNvCxnSpPr>
          <p:nvPr/>
        </p:nvCxnSpPr>
        <p:spPr>
          <a:xfrm flipH="1">
            <a:off x="660400" y="940265"/>
            <a:ext cx="635317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7DDE506D-8143-ECAE-25F4-1566B350AE45}"/>
              </a:ext>
            </a:extLst>
          </p:cNvPr>
          <p:cNvPicPr>
            <a:picLocks noChangeAspect="1"/>
          </p:cNvPicPr>
          <p:nvPr/>
        </p:nvPicPr>
        <p:blipFill>
          <a:blip r:embed="rId5"/>
          <a:stretch>
            <a:fillRect/>
          </a:stretch>
        </p:blipFill>
        <p:spPr>
          <a:xfrm>
            <a:off x="660400" y="1260886"/>
            <a:ext cx="3560373" cy="3560373"/>
          </a:xfrm>
          <a:prstGeom prst="rect">
            <a:avLst/>
          </a:prstGeom>
        </p:spPr>
      </p:pic>
      <p:sp>
        <p:nvSpPr>
          <p:cNvPr id="3" name="矩形 2">
            <a:extLst>
              <a:ext uri="{FF2B5EF4-FFF2-40B4-BE49-F238E27FC236}">
                <a16:creationId xmlns:a16="http://schemas.microsoft.com/office/drawing/2014/main" id="{C98123E4-4A52-40B3-2E5B-55DEA2A7A265}"/>
              </a:ext>
            </a:extLst>
          </p:cNvPr>
          <p:cNvSpPr/>
          <p:nvPr/>
        </p:nvSpPr>
        <p:spPr>
          <a:xfrm>
            <a:off x="4922196" y="1260886"/>
            <a:ext cx="11990147" cy="4708981"/>
          </a:xfrm>
          <a:prstGeom prst="rect">
            <a:avLst/>
          </a:prstGeom>
          <a:noFill/>
        </p:spPr>
        <p:txBody>
          <a:bodyPr wrap="square" lIns="91440" tIns="45720" rIns="91440" bIns="45720">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3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zh-CN" altLang="zh-CN" sz="2400" b="0" i="0" u="none" strike="noStrike" cap="none" normalizeH="0" baseline="0" dirty="0">
                <a:ln>
                  <a:noFill/>
                </a:ln>
                <a:solidFill>
                  <a:srgbClr val="333333"/>
                </a:solidFill>
                <a:effectLst/>
                <a:latin typeface="Arial" panose="020B0604020202020204" pitchFamily="34" charset="0"/>
                <a:ea typeface="Lexend"/>
              </a:rPr>
              <a:t>IMU串口数据</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zh-CN" altLang="zh-CN" sz="2400" b="0" i="0" u="none" strike="noStrike" cap="none" normalizeH="0" baseline="0" dirty="0">
                <a:ln>
                  <a:noFill/>
                </a:ln>
                <a:solidFill>
                  <a:srgbClr val="333333"/>
                </a:solidFill>
                <a:effectLst/>
                <a:latin typeface="Arial" panose="020B0604020202020204" pitchFamily="34" charset="0"/>
                <a:ea typeface="Lexend"/>
              </a:rPr>
              <a:t>车机控制</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zh-CN" altLang="zh-CN" sz="2400" b="0" i="0" u="none" strike="noStrike" cap="none" normalizeH="0" baseline="0" dirty="0">
                <a:ln>
                  <a:noFill/>
                </a:ln>
                <a:solidFill>
                  <a:srgbClr val="333333"/>
                </a:solidFill>
                <a:effectLst/>
                <a:latin typeface="Arial" panose="020B0604020202020204" pitchFamily="34" charset="0"/>
                <a:ea typeface="Lexend"/>
              </a:rPr>
              <a:t>车机数据LORA回传 -VOFA+查看和下发控制指令</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zh-CN" altLang="zh-CN" sz="2400" b="0" i="0" u="none" strike="noStrike" cap="none" normalizeH="0" baseline="0" dirty="0">
                <a:ln>
                  <a:noFill/>
                </a:ln>
                <a:solidFill>
                  <a:srgbClr val="333333"/>
                </a:solidFill>
                <a:effectLst/>
                <a:latin typeface="Arial" panose="020B0604020202020204" pitchFamily="34" charset="0"/>
                <a:ea typeface="Lexend"/>
              </a:rPr>
              <a:t>摄像头拍照</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zh-CN" altLang="zh-CN" sz="2400" b="0" i="0" u="none" strike="noStrike" cap="none" normalizeH="0" baseline="0" dirty="0">
                <a:ln>
                  <a:noFill/>
                </a:ln>
                <a:solidFill>
                  <a:srgbClr val="333333"/>
                </a:solidFill>
                <a:effectLst/>
                <a:latin typeface="Arial" panose="020B0604020202020204" pitchFamily="34" charset="0"/>
                <a:ea typeface="Lexend"/>
              </a:rPr>
              <a:t>电量采集和显示 </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zh-CN" altLang="zh-CN" sz="2400" b="0" i="0" u="none" strike="noStrike" cap="none" normalizeH="0" baseline="0" dirty="0">
                <a:ln>
                  <a:noFill/>
                </a:ln>
                <a:solidFill>
                  <a:srgbClr val="333333"/>
                </a:solidFill>
                <a:effectLst/>
                <a:latin typeface="Arial" panose="020B0604020202020204" pitchFamily="34" charset="0"/>
                <a:ea typeface="Lexend"/>
              </a:rPr>
              <a:t>GPS室外数据采集和记录</a:t>
            </a: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zh-CN" altLang="zh-CN" sz="2400" b="0" i="0" u="none" strike="noStrike" cap="none" normalizeH="0" baseline="0" dirty="0">
                <a:ln>
                  <a:noFill/>
                </a:ln>
                <a:solidFill>
                  <a:srgbClr val="333333"/>
                </a:solidFill>
                <a:effectLst/>
                <a:latin typeface="Arial" panose="020B0604020202020204" pitchFamily="34" charset="0"/>
                <a:ea typeface="Lexend"/>
              </a:rPr>
              <a:t>PWM车灯控制</a:t>
            </a:r>
          </a:p>
          <a:p>
            <a:pPr marL="0" marR="0" lvl="0" indent="0" algn="l" defTabSz="914400" rtl="0" eaLnBrk="0" fontAlgn="base" latinLnBrk="0" hangingPunct="0">
              <a:lnSpc>
                <a:spcPct val="100000"/>
              </a:lnSpc>
              <a:spcBef>
                <a:spcPct val="0"/>
              </a:spcBef>
              <a:spcAft>
                <a:spcPct val="0"/>
              </a:spcAft>
              <a:buClrTx/>
              <a:buSzTx/>
              <a:buFontTx/>
              <a:buAutoNum type="arabicPeriod" startAt="8"/>
              <a:tabLst/>
            </a:pPr>
            <a:r>
              <a:rPr kumimoji="0" lang="zh-CN" altLang="zh-CN" sz="2400" b="0" i="0" u="none" strike="noStrike" cap="none" normalizeH="0" baseline="0" dirty="0">
                <a:ln>
                  <a:noFill/>
                </a:ln>
                <a:solidFill>
                  <a:srgbClr val="333333"/>
                </a:solidFill>
                <a:effectLst/>
                <a:latin typeface="Arial" panose="020B0604020202020204" pitchFamily="34" charset="0"/>
                <a:ea typeface="Lexend"/>
              </a:rPr>
              <a:t>IO和定时器蜂鸣器控制</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7200" b="0" i="0" u="none" strike="noStrike" cap="none" normalizeH="0" baseline="0" dirty="0">
              <a:ln>
                <a:noFill/>
              </a:ln>
              <a:solidFill>
                <a:schemeClr val="tx1"/>
              </a:solidFill>
              <a:effectLst/>
              <a:latin typeface="Arial" panose="020B0604020202020204" pitchFamily="34" charset="0"/>
            </a:endParaRPr>
          </a:p>
        </p:txBody>
      </p:sp>
    </p:spTree>
    <p:custDataLst>
      <p:tags r:id="rId1"/>
    </p:custDataLst>
    <p:extLst>
      <p:ext uri="{BB962C8B-B14F-4D97-AF65-F5344CB8AC3E}">
        <p14:creationId xmlns:p14="http://schemas.microsoft.com/office/powerpoint/2010/main" val="395669721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0.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1.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2.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3.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4.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5.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6.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7.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8.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19.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2.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20.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21.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22.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23.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3.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4.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5.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6.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7.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8.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ags/tag9.xml><?xml version="1.0" encoding="utf-8"?>
<p:tagLst xmlns:a="http://schemas.openxmlformats.org/drawingml/2006/main" xmlns:r="http://schemas.openxmlformats.org/officeDocument/2006/relationships" xmlns:p="http://schemas.openxmlformats.org/presentationml/2006/main">
  <p:tag name="ISLIDE.ICON" val="#888486;#888483;#888484;#888487;#88842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科技蓝绿色">
      <a:dk1>
        <a:srgbClr val="000000"/>
      </a:dk1>
      <a:lt1>
        <a:srgbClr val="FFFFFF"/>
      </a:lt1>
      <a:dk2>
        <a:srgbClr val="4A66AC"/>
      </a:dk2>
      <a:lt2>
        <a:srgbClr val="E0EBF6"/>
      </a:lt2>
      <a:accent1>
        <a:srgbClr val="1086F4"/>
      </a:accent1>
      <a:accent2>
        <a:srgbClr val="35C635"/>
      </a:accent2>
      <a:accent3>
        <a:srgbClr val="8693B4"/>
      </a:accent3>
      <a:accent4>
        <a:srgbClr val="F4F7FB"/>
      </a:accent4>
      <a:accent5>
        <a:srgbClr val="FFD965"/>
      </a:accent5>
      <a:accent6>
        <a:srgbClr val="3F3F3F"/>
      </a:accent6>
      <a:hlink>
        <a:srgbClr val="4472C4"/>
      </a:hlink>
      <a:folHlink>
        <a:srgbClr val="BFBFBF"/>
      </a:folHlink>
    </a:clrScheme>
    <a:fontScheme name="爱设计_标准主题字体">
      <a:majorFont>
        <a:latin typeface="OPPOSans L"/>
        <a:ea typeface="OPPOSans L"/>
        <a:cs typeface=""/>
      </a:majorFont>
      <a:minorFont>
        <a:latin typeface="OPPOSans L"/>
        <a:ea typeface="OPPOSans 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1454</TotalTime>
  <Words>2274</Words>
  <Application>Microsoft Office PowerPoint</Application>
  <PresentationFormat>宽屏</PresentationFormat>
  <Paragraphs>199</Paragraphs>
  <Slides>23</Slides>
  <Notes>20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23</vt:i4>
      </vt:variant>
    </vt:vector>
  </HeadingPairs>
  <TitlesOfParts>
    <vt:vector size="37" baseType="lpstr">
      <vt:lpstr>-apple-system</vt:lpstr>
      <vt:lpstr>Helvetica Neue</vt:lpstr>
      <vt:lpstr>OPPOSans L</vt:lpstr>
      <vt:lpstr>Segoe UI Web (West European)</vt:lpstr>
      <vt:lpstr>阿里巴巴普惠体 2.0 35 Thin</vt:lpstr>
      <vt:lpstr>阿里巴巴普惠体 2.0 45 Light</vt:lpstr>
      <vt:lpstr>阿里巴巴普惠体 2.0 95 ExtraBold</vt:lpstr>
      <vt:lpstr>等线</vt:lpstr>
      <vt:lpstr>等线 Light</vt:lpstr>
      <vt:lpstr>Arial</vt:lpstr>
      <vt:lpstr>Consolas</vt:lpstr>
      <vt:lpstr>Courier New</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dylan3000dylan@gmail.com</dc:creator>
  <cp:lastModifiedBy>dylan3000dylan@gmail.com</cp:lastModifiedBy>
  <cp:revision>2</cp:revision>
  <dcterms:created xsi:type="dcterms:W3CDTF">2023-04-21T03:26:46Z</dcterms:created>
  <dcterms:modified xsi:type="dcterms:W3CDTF">2023-04-22T04:39:09Z</dcterms:modified>
</cp:coreProperties>
</file>

<file path=docProps/thumbnail.jpeg>
</file>